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4"/>
  </p:notesMasterIdLst>
  <p:handoutMasterIdLst>
    <p:handoutMasterId r:id="rId35"/>
  </p:handoutMasterIdLst>
  <p:sldIdLst>
    <p:sldId id="285" r:id="rId2"/>
    <p:sldId id="286" r:id="rId3"/>
    <p:sldId id="284" r:id="rId4"/>
    <p:sldId id="287" r:id="rId5"/>
    <p:sldId id="288" r:id="rId6"/>
    <p:sldId id="289" r:id="rId7"/>
    <p:sldId id="439" r:id="rId8"/>
    <p:sldId id="424" r:id="rId9"/>
    <p:sldId id="425" r:id="rId10"/>
    <p:sldId id="426" r:id="rId11"/>
    <p:sldId id="427" r:id="rId12"/>
    <p:sldId id="431" r:id="rId13"/>
    <p:sldId id="317" r:id="rId14"/>
    <p:sldId id="319" r:id="rId15"/>
    <p:sldId id="442" r:id="rId16"/>
    <p:sldId id="318" r:id="rId17"/>
    <p:sldId id="389" r:id="rId18"/>
    <p:sldId id="290" r:id="rId19"/>
    <p:sldId id="395" r:id="rId20"/>
    <p:sldId id="293" r:id="rId21"/>
    <p:sldId id="441" r:id="rId22"/>
    <p:sldId id="423" r:id="rId23"/>
    <p:sldId id="428" r:id="rId24"/>
    <p:sldId id="429" r:id="rId25"/>
    <p:sldId id="430" r:id="rId26"/>
    <p:sldId id="432" r:id="rId27"/>
    <p:sldId id="433" r:id="rId28"/>
    <p:sldId id="434" r:id="rId29"/>
    <p:sldId id="435" r:id="rId30"/>
    <p:sldId id="436" r:id="rId31"/>
    <p:sldId id="437" r:id="rId32"/>
    <p:sldId id="438"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77" autoAdjust="0"/>
  </p:normalViewPr>
  <p:slideViewPr>
    <p:cSldViewPr>
      <p:cViewPr>
        <p:scale>
          <a:sx n="100" d="100"/>
          <a:sy n="100" d="100"/>
        </p:scale>
        <p:origin x="-2818" y="-5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jpe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9" rIns="92579" bIns="46289" numCol="1" anchor="t" anchorCtr="0" compatLnSpc="1">
            <a:prstTxWarp prst="textNoShape">
              <a:avLst/>
            </a:prstTxWarp>
          </a:bodyPr>
          <a:lstStyle>
            <a:lvl1pPr defTabSz="925311" eaLnBrk="1" hangingPunct="1">
              <a:defRPr sz="1300">
                <a:latin typeface="Arial" charset="0"/>
              </a:defRPr>
            </a:lvl1pPr>
          </a:lstStyle>
          <a:p>
            <a:pPr>
              <a:defRPr/>
            </a:pPr>
            <a:endParaRPr lang="en-US"/>
          </a:p>
        </p:txBody>
      </p:sp>
      <p:sp>
        <p:nvSpPr>
          <p:cNvPr id="16387" name="Rectangle 3"/>
          <p:cNvSpPr>
            <a:spLocks noGrp="1" noChangeArrowheads="1"/>
          </p:cNvSpPr>
          <p:nvPr>
            <p:ph type="dt" sz="quarter"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9" rIns="92579" bIns="46289" numCol="1" anchor="t" anchorCtr="0" compatLnSpc="1">
            <a:prstTxWarp prst="textNoShape">
              <a:avLst/>
            </a:prstTxWarp>
          </a:bodyPr>
          <a:lstStyle>
            <a:lvl1pPr algn="r" defTabSz="925311" eaLnBrk="1" hangingPunct="1">
              <a:defRPr sz="1300">
                <a:latin typeface="Arial" charset="0"/>
              </a:defRPr>
            </a:lvl1pPr>
          </a:lstStyle>
          <a:p>
            <a:pPr>
              <a:defRPr/>
            </a:pPr>
            <a:endParaRPr lang="en-US"/>
          </a:p>
        </p:txBody>
      </p:sp>
      <p:sp>
        <p:nvSpPr>
          <p:cNvPr id="16388" name="Rectangle 4"/>
          <p:cNvSpPr>
            <a:spLocks noGrp="1" noChangeArrowheads="1"/>
          </p:cNvSpPr>
          <p:nvPr>
            <p:ph type="ftr" sz="quarter" idx="2"/>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9" rIns="92579" bIns="46289" numCol="1" anchor="b" anchorCtr="0" compatLnSpc="1">
            <a:prstTxWarp prst="textNoShape">
              <a:avLst/>
            </a:prstTxWarp>
          </a:bodyPr>
          <a:lstStyle>
            <a:lvl1pPr defTabSz="925311" eaLnBrk="1" hangingPunct="1">
              <a:defRPr sz="1300">
                <a:latin typeface="Arial" charset="0"/>
              </a:defRPr>
            </a:lvl1pPr>
          </a:lstStyle>
          <a:p>
            <a:pPr>
              <a:defRPr/>
            </a:pPr>
            <a:endParaRPr lang="en-US"/>
          </a:p>
        </p:txBody>
      </p:sp>
      <p:sp>
        <p:nvSpPr>
          <p:cNvPr id="16389" name="Rectangle 5"/>
          <p:cNvSpPr>
            <a:spLocks noGrp="1" noChangeArrowheads="1"/>
          </p:cNvSpPr>
          <p:nvPr>
            <p:ph type="sldNum" sz="quarter" idx="3"/>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9" rIns="92579" bIns="46289" numCol="1" anchor="b" anchorCtr="0" compatLnSpc="1">
            <a:prstTxWarp prst="textNoShape">
              <a:avLst/>
            </a:prstTxWarp>
          </a:bodyPr>
          <a:lstStyle>
            <a:lvl1pPr algn="r" defTabSz="925311" eaLnBrk="1" hangingPunct="1">
              <a:defRPr sz="1300">
                <a:latin typeface="Arial" charset="0"/>
              </a:defRPr>
            </a:lvl1pPr>
          </a:lstStyle>
          <a:p>
            <a:pPr>
              <a:defRPr/>
            </a:pPr>
            <a:fld id="{80364D42-4A42-4144-8024-EAA942F17CD8}" type="slidenum">
              <a:rPr lang="en-US"/>
              <a:pPr>
                <a:defRPr/>
              </a:pPr>
              <a:t>‹#›</a:t>
            </a:fld>
            <a:endParaRPr lang="en-US" dirty="0"/>
          </a:p>
        </p:txBody>
      </p:sp>
    </p:spTree>
    <p:extLst>
      <p:ext uri="{BB962C8B-B14F-4D97-AF65-F5344CB8AC3E}">
        <p14:creationId xmlns:p14="http://schemas.microsoft.com/office/powerpoint/2010/main" val="13517480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9" rIns="92579" bIns="46289" numCol="1" anchor="t" anchorCtr="0" compatLnSpc="1">
            <a:prstTxWarp prst="textNoShape">
              <a:avLst/>
            </a:prstTxWarp>
          </a:bodyPr>
          <a:lstStyle>
            <a:lvl1pPr defTabSz="925311" eaLnBrk="1" hangingPunct="1">
              <a:defRPr sz="13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9" rIns="92579" bIns="46289" numCol="1" anchor="t" anchorCtr="0" compatLnSpc="1">
            <a:prstTxWarp prst="textNoShape">
              <a:avLst/>
            </a:prstTxWarp>
          </a:bodyPr>
          <a:lstStyle>
            <a:lvl1pPr algn="r" defTabSz="925311" eaLnBrk="1" hangingPunct="1">
              <a:defRPr sz="130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79513" y="698500"/>
            <a:ext cx="4651375" cy="34877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701675" y="4414838"/>
            <a:ext cx="5607050"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9" rIns="92579" bIns="462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9" rIns="92579" bIns="46289" numCol="1" anchor="b" anchorCtr="0" compatLnSpc="1">
            <a:prstTxWarp prst="textNoShape">
              <a:avLst/>
            </a:prstTxWarp>
          </a:bodyPr>
          <a:lstStyle>
            <a:lvl1pPr defTabSz="925311" eaLnBrk="1" hangingPunct="1">
              <a:defRPr sz="13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9" rIns="92579" bIns="46289" numCol="1" anchor="b" anchorCtr="0" compatLnSpc="1">
            <a:prstTxWarp prst="textNoShape">
              <a:avLst/>
            </a:prstTxWarp>
          </a:bodyPr>
          <a:lstStyle>
            <a:lvl1pPr algn="r" defTabSz="925311" eaLnBrk="1" hangingPunct="1">
              <a:defRPr sz="1300">
                <a:latin typeface="Arial" charset="0"/>
              </a:defRPr>
            </a:lvl1pPr>
          </a:lstStyle>
          <a:p>
            <a:pPr>
              <a:defRPr/>
            </a:pPr>
            <a:fld id="{413BABF5-C394-4AFF-A6D4-4C8F6AD2FFB7}" type="slidenum">
              <a:rPr lang="en-US"/>
              <a:pPr>
                <a:defRPr/>
              </a:pPr>
              <a:t>‹#›</a:t>
            </a:fld>
            <a:endParaRPr lang="en-US" dirty="0"/>
          </a:p>
        </p:txBody>
      </p:sp>
    </p:spTree>
    <p:extLst>
      <p:ext uri="{BB962C8B-B14F-4D97-AF65-F5344CB8AC3E}">
        <p14:creationId xmlns:p14="http://schemas.microsoft.com/office/powerpoint/2010/main" val="52591228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smtClean="0"/>
          </a:p>
        </p:txBody>
      </p:sp>
      <p:sp>
        <p:nvSpPr>
          <p:cNvPr id="33796" name="Slide Number Placeholder 3"/>
          <p:cNvSpPr>
            <a:spLocks noGrp="1"/>
          </p:cNvSpPr>
          <p:nvPr>
            <p:ph type="sldNum" sz="quarter" idx="5"/>
          </p:nvPr>
        </p:nvSpPr>
        <p:spPr>
          <a:noFill/>
        </p:spPr>
        <p:txBody>
          <a:bodyPr/>
          <a:lstStyle>
            <a:lvl1pPr defTabSz="923925">
              <a:defRPr>
                <a:solidFill>
                  <a:schemeClr val="tx1"/>
                </a:solidFill>
                <a:latin typeface="Verdana" pitchFamily="34" charset="0"/>
              </a:defRPr>
            </a:lvl1pPr>
            <a:lvl2pPr marL="742950" indent="-285750" defTabSz="923925">
              <a:defRPr>
                <a:solidFill>
                  <a:schemeClr val="tx1"/>
                </a:solidFill>
                <a:latin typeface="Verdana" pitchFamily="34" charset="0"/>
              </a:defRPr>
            </a:lvl2pPr>
            <a:lvl3pPr marL="1143000" indent="-228600" defTabSz="923925">
              <a:defRPr>
                <a:solidFill>
                  <a:schemeClr val="tx1"/>
                </a:solidFill>
                <a:latin typeface="Verdana" pitchFamily="34" charset="0"/>
              </a:defRPr>
            </a:lvl3pPr>
            <a:lvl4pPr marL="1600200" indent="-228600" defTabSz="923925">
              <a:defRPr>
                <a:solidFill>
                  <a:schemeClr val="tx1"/>
                </a:solidFill>
                <a:latin typeface="Verdana" pitchFamily="34" charset="0"/>
              </a:defRPr>
            </a:lvl4pPr>
            <a:lvl5pPr marL="2057400" indent="-228600" defTabSz="923925">
              <a:defRPr>
                <a:solidFill>
                  <a:schemeClr val="tx1"/>
                </a:solidFill>
                <a:latin typeface="Verdana" pitchFamily="34" charset="0"/>
              </a:defRPr>
            </a:lvl5pPr>
            <a:lvl6pPr marL="2514600" indent="-228600" defTabSz="923925" eaLnBrk="0" fontAlgn="base" hangingPunct="0">
              <a:spcBef>
                <a:spcPct val="0"/>
              </a:spcBef>
              <a:spcAft>
                <a:spcPct val="0"/>
              </a:spcAft>
              <a:defRPr>
                <a:solidFill>
                  <a:schemeClr val="tx1"/>
                </a:solidFill>
                <a:latin typeface="Verdana" pitchFamily="34" charset="0"/>
              </a:defRPr>
            </a:lvl6pPr>
            <a:lvl7pPr marL="2971800" indent="-228600" defTabSz="923925" eaLnBrk="0" fontAlgn="base" hangingPunct="0">
              <a:spcBef>
                <a:spcPct val="0"/>
              </a:spcBef>
              <a:spcAft>
                <a:spcPct val="0"/>
              </a:spcAft>
              <a:defRPr>
                <a:solidFill>
                  <a:schemeClr val="tx1"/>
                </a:solidFill>
                <a:latin typeface="Verdana" pitchFamily="34" charset="0"/>
              </a:defRPr>
            </a:lvl7pPr>
            <a:lvl8pPr marL="3429000" indent="-228600" defTabSz="923925" eaLnBrk="0" fontAlgn="base" hangingPunct="0">
              <a:spcBef>
                <a:spcPct val="0"/>
              </a:spcBef>
              <a:spcAft>
                <a:spcPct val="0"/>
              </a:spcAft>
              <a:defRPr>
                <a:solidFill>
                  <a:schemeClr val="tx1"/>
                </a:solidFill>
                <a:latin typeface="Verdana" pitchFamily="34" charset="0"/>
              </a:defRPr>
            </a:lvl8pPr>
            <a:lvl9pPr marL="3886200" indent="-228600" defTabSz="923925" eaLnBrk="0" fontAlgn="base" hangingPunct="0">
              <a:spcBef>
                <a:spcPct val="0"/>
              </a:spcBef>
              <a:spcAft>
                <a:spcPct val="0"/>
              </a:spcAft>
              <a:defRPr>
                <a:solidFill>
                  <a:schemeClr val="tx1"/>
                </a:solidFill>
                <a:latin typeface="Verdana" pitchFamily="34" charset="0"/>
              </a:defRPr>
            </a:lvl9pPr>
          </a:lstStyle>
          <a:p>
            <a:fld id="{5BE24C09-4606-4E5E-9E8C-4AB59357C238}" type="slidenum">
              <a:rPr lang="en-US" altLang="en-US" smtClean="0">
                <a:solidFill>
                  <a:srgbClr val="000000"/>
                </a:solidFill>
                <a:latin typeface="Arial" charset="0"/>
              </a:rPr>
              <a:pPr/>
              <a:t>26</a:t>
            </a:fld>
            <a:endParaRPr lang="en-US" altLang="en-US"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590550" y="14478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5D761D1A-10DF-4E66-9DB1-A96291C42B01}" type="datetime2">
              <a:rPr lang="en-US"/>
              <a:pPr>
                <a:defRPr/>
              </a:pPr>
              <a:t>Tuesday, December 26, 2017</a:t>
            </a:fld>
            <a:endParaRPr lang="en-US" dirty="0"/>
          </a:p>
        </p:txBody>
      </p:sp>
      <p:sp>
        <p:nvSpPr>
          <p:cNvPr id="6" name="Footer Placeholder 4"/>
          <p:cNvSpPr>
            <a:spLocks noGrp="1"/>
          </p:cNvSpPr>
          <p:nvPr>
            <p:ph type="ftr" sz="quarter" idx="11"/>
          </p:nvPr>
        </p:nvSpPr>
        <p:spPr/>
        <p:txBody>
          <a:bodyPr/>
          <a:lstStyle>
            <a:lvl1pPr algn="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8B31CE-BC7F-45D9-AC3A-E0A18FB78C90}" type="slidenum">
              <a:rPr lang="en-US"/>
              <a:pPr>
                <a:defRPr/>
              </a:pPr>
              <a:t>‹#›</a:t>
            </a:fld>
            <a:endParaRPr lang="en-US" dirty="0"/>
          </a:p>
        </p:txBody>
      </p:sp>
    </p:spTree>
    <p:extLst>
      <p:ext uri="{BB962C8B-B14F-4D97-AF65-F5344CB8AC3E}">
        <p14:creationId xmlns:p14="http://schemas.microsoft.com/office/powerpoint/2010/main" val="90568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B0DE37-C2F9-48E1-97EB-EB692C8C8193}" type="slidenum">
              <a:rPr lang="en-US"/>
              <a:pPr>
                <a:defRPr/>
              </a:pPr>
              <a:t>‹#›</a:t>
            </a:fld>
            <a:endParaRPr lang="en-US" dirty="0"/>
          </a:p>
        </p:txBody>
      </p:sp>
    </p:spTree>
    <p:extLst>
      <p:ext uri="{BB962C8B-B14F-4D97-AF65-F5344CB8AC3E}">
        <p14:creationId xmlns:p14="http://schemas.microsoft.com/office/powerpoint/2010/main" val="284824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728938-04BF-4838-ACC5-B589878D6DFB}" type="slidenum">
              <a:rPr lang="en-US"/>
              <a:pPr>
                <a:defRPr/>
              </a:pPr>
              <a:t>‹#›</a:t>
            </a:fld>
            <a:endParaRPr lang="en-US" dirty="0"/>
          </a:p>
        </p:txBody>
      </p:sp>
    </p:spTree>
    <p:extLst>
      <p:ext uri="{BB962C8B-B14F-4D97-AF65-F5344CB8AC3E}">
        <p14:creationId xmlns:p14="http://schemas.microsoft.com/office/powerpoint/2010/main" val="364816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037158-A1B3-4B02-A00D-A07DFB1BF5D0}" type="slidenum">
              <a:rPr lang="en-US"/>
              <a:pPr>
                <a:defRPr/>
              </a:pPr>
              <a:t>‹#›</a:t>
            </a:fld>
            <a:endParaRPr lang="en-US" dirty="0"/>
          </a:p>
        </p:txBody>
      </p:sp>
    </p:spTree>
    <p:extLst>
      <p:ext uri="{BB962C8B-B14F-4D97-AF65-F5344CB8AC3E}">
        <p14:creationId xmlns:p14="http://schemas.microsoft.com/office/powerpoint/2010/main" val="175906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50146A-86E9-4768-874E-E41099B7058A}" type="slidenum">
              <a:rPr lang="en-US"/>
              <a:pPr>
                <a:defRPr/>
              </a:pPr>
              <a:t>‹#›</a:t>
            </a:fld>
            <a:endParaRPr lang="en-US" dirty="0"/>
          </a:p>
        </p:txBody>
      </p:sp>
    </p:spTree>
    <p:extLst>
      <p:ext uri="{BB962C8B-B14F-4D97-AF65-F5344CB8AC3E}">
        <p14:creationId xmlns:p14="http://schemas.microsoft.com/office/powerpoint/2010/main" val="34319321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A7B04A-00ED-4F74-A598-727B8284B2ED}" type="slidenum">
              <a:rPr lang="en-US"/>
              <a:pPr>
                <a:defRPr/>
              </a:pPr>
              <a:t>‹#›</a:t>
            </a:fld>
            <a:endParaRPr lang="en-US" dirty="0"/>
          </a:p>
        </p:txBody>
      </p:sp>
    </p:spTree>
    <p:extLst>
      <p:ext uri="{BB962C8B-B14F-4D97-AF65-F5344CB8AC3E}">
        <p14:creationId xmlns:p14="http://schemas.microsoft.com/office/powerpoint/2010/main" val="67983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F875D2AE-3781-4666-949F-EAB866561BD3}" type="slidenum">
              <a:rPr lang="en-US"/>
              <a:pPr>
                <a:defRPr/>
              </a:pPr>
              <a:t>‹#›</a:t>
            </a:fld>
            <a:endParaRPr lang="en-US" dirty="0"/>
          </a:p>
        </p:txBody>
      </p:sp>
    </p:spTree>
    <p:extLst>
      <p:ext uri="{BB962C8B-B14F-4D97-AF65-F5344CB8AC3E}">
        <p14:creationId xmlns:p14="http://schemas.microsoft.com/office/powerpoint/2010/main" val="224043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A61515-4F5E-42B4-9DF7-D0E273146EE1}" type="slidenum">
              <a:rPr lang="en-US"/>
              <a:pPr>
                <a:defRPr/>
              </a:pPr>
              <a:t>‹#›</a:t>
            </a:fld>
            <a:endParaRPr lang="en-US" dirty="0"/>
          </a:p>
        </p:txBody>
      </p:sp>
    </p:spTree>
    <p:extLst>
      <p:ext uri="{BB962C8B-B14F-4D97-AF65-F5344CB8AC3E}">
        <p14:creationId xmlns:p14="http://schemas.microsoft.com/office/powerpoint/2010/main" val="363410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8DBDEC-14BF-4DE0-81FF-4D582C9BC166}" type="slidenum">
              <a:rPr lang="en-US"/>
              <a:pPr>
                <a:defRPr/>
              </a:pPr>
              <a:t>‹#›</a:t>
            </a:fld>
            <a:endParaRPr lang="en-US" dirty="0"/>
          </a:p>
        </p:txBody>
      </p:sp>
    </p:spTree>
    <p:extLst>
      <p:ext uri="{BB962C8B-B14F-4D97-AF65-F5344CB8AC3E}">
        <p14:creationId xmlns:p14="http://schemas.microsoft.com/office/powerpoint/2010/main" val="338107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35EDCCA-6957-434D-83A3-00BB02E148BF}" type="slidenum">
              <a:rPr lang="en-US"/>
              <a:pPr>
                <a:defRPr/>
              </a:pPr>
              <a:t>‹#›</a:t>
            </a:fld>
            <a:endParaRPr lang="en-US" dirty="0"/>
          </a:p>
        </p:txBody>
      </p:sp>
    </p:spTree>
    <p:extLst>
      <p:ext uri="{BB962C8B-B14F-4D97-AF65-F5344CB8AC3E}">
        <p14:creationId xmlns:p14="http://schemas.microsoft.com/office/powerpoint/2010/main" val="286930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105510-0000-46F7-BB31-86C6B41D3439}" type="slidenum">
              <a:rPr lang="en-US"/>
              <a:pPr>
                <a:defRPr/>
              </a:pPr>
              <a:t>‹#›</a:t>
            </a:fld>
            <a:endParaRPr lang="en-US" dirty="0"/>
          </a:p>
        </p:txBody>
      </p:sp>
    </p:spTree>
    <p:extLst>
      <p:ext uri="{BB962C8B-B14F-4D97-AF65-F5344CB8AC3E}">
        <p14:creationId xmlns:p14="http://schemas.microsoft.com/office/powerpoint/2010/main" val="81173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a:defRPr/>
            </a:pPr>
            <a:fld id="{79A3F80F-87BC-4D56-B20F-1A5C60C8CA8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0" r:id="rId1"/>
    <p:sldLayoutId id="2147483773" r:id="rId2"/>
    <p:sldLayoutId id="2147483781" r:id="rId3"/>
    <p:sldLayoutId id="2147483774" r:id="rId4"/>
    <p:sldLayoutId id="2147483782" r:id="rId5"/>
    <p:sldLayoutId id="2147483775" r:id="rId6"/>
    <p:sldLayoutId id="2147483776" r:id="rId7"/>
    <p:sldLayoutId id="2147483783" r:id="rId8"/>
    <p:sldLayoutId id="2147483777" r:id="rId9"/>
    <p:sldLayoutId id="2147483778" r:id="rId10"/>
    <p:sldLayoutId id="2147483779" r:id="rId11"/>
  </p:sldLayoutIdLst>
  <p:hf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oleObject" Target="file:///H:\cip\crf%20deposits%2017-18.xls!Sheet6!R5C1:R23C12"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oleObject" Target="file:///H:\cip\crf%20deposits%2017-18.xls!Sheet6!R24C2:R42C12"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oleObject" Target="file:///H:\cip\crf%20deposits%2017-18.xls!Sheet6!R43C1:R54C12"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oleObject" Target="file:///H:\cip\crf%20deposits%2017-18.xls!Sheet6!R59C1:R69C12"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oleObject" Target="file:///H:\cip\crf%20deposits%2017-18.xls!Sheet6!R71C2:R78C12"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oleObject" Target="file:///H:\cip\crf%20deposits%2017-18.xls!Sheet6!R82C7:R88C12"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oleObject" Target="file:///H:\budget%202018-19\department\TM%20budget%202018-19.xlsx!CRF!R4C1:R36C28"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file:///H:\cip\2016-17%20cip\crf%20deposits.xls!Sheet1!R1C1:R32C3"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oleObject" Target="file:///H:\cip\2017-18%20cip\CIP%202017-24%20department.xlsx!ciptax!R24C1:R62C25"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53.jpeg"/><Relationship Id="rId5" Type="http://schemas.openxmlformats.org/officeDocument/2006/relationships/image" Target="../media/image54.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file:///H:\cip\2016-17%20cip\crf%20deposits.xls!Sheet2!R1C1:R24C4"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file:///H:\cip\2017-18%20cip\CIP%202017-24%20department.xlsx!Major%20with%20comments%20funding!R6C1:R39C12"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oleObject" Target="file:///H:\cip\2017-18%20cip\CIP%202017-24%20department.xlsx!Major%20with%20comments%20funding!R46C5:R54C12" TargetMode="Externa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76400"/>
            <a:ext cx="7772400" cy="2362200"/>
          </a:xfrm>
        </p:spPr>
        <p:txBody>
          <a:bodyPr/>
          <a:lstStyle/>
          <a:p>
            <a:pPr algn="ctr" eaLnBrk="1" fontAlgn="auto" hangingPunct="1">
              <a:spcAft>
                <a:spcPts val="0"/>
              </a:spcAft>
              <a:defRPr/>
            </a:pPr>
            <a:r>
              <a:rPr lang="en-US" altLang="en-US" dirty="0" smtClean="0"/>
              <a:t> 2018-24 Capital Improvement Program</a:t>
            </a:r>
          </a:p>
        </p:txBody>
      </p:sp>
      <p:sp>
        <p:nvSpPr>
          <p:cNvPr id="3075" name="Rectangle 3"/>
          <p:cNvSpPr>
            <a:spLocks noGrp="1" noChangeArrowheads="1"/>
          </p:cNvSpPr>
          <p:nvPr>
            <p:ph type="subTitle" idx="1"/>
          </p:nvPr>
        </p:nvSpPr>
        <p:spPr>
          <a:xfrm>
            <a:off x="1295400" y="4724400"/>
            <a:ext cx="6477000" cy="1828800"/>
          </a:xfrm>
        </p:spPr>
        <p:txBody>
          <a:bodyPr rtlCol="0">
            <a:normAutofit/>
          </a:bodyPr>
          <a:lstStyle/>
          <a:p>
            <a:pPr algn="ctr" eaLnBrk="1" fontAlgn="auto" hangingPunct="1">
              <a:spcAft>
                <a:spcPts val="0"/>
              </a:spcAft>
              <a:buFont typeface="Arial" pitchFamily="34" charset="0"/>
              <a:buNone/>
              <a:defRPr/>
            </a:pPr>
            <a:r>
              <a:rPr lang="en-US" altLang="en-US" dirty="0" smtClean="0"/>
              <a:t>Presented to the </a:t>
            </a:r>
          </a:p>
          <a:p>
            <a:pPr algn="ctr" eaLnBrk="1" fontAlgn="auto" hangingPunct="1">
              <a:spcAft>
                <a:spcPts val="0"/>
              </a:spcAft>
              <a:buFont typeface="Arial" pitchFamily="34" charset="0"/>
              <a:buNone/>
              <a:defRPr/>
            </a:pPr>
            <a:r>
              <a:rPr lang="en-US" altLang="en-US" dirty="0" smtClean="0"/>
              <a:t>Merrimack Town Council</a:t>
            </a:r>
          </a:p>
          <a:p>
            <a:pPr algn="ctr" eaLnBrk="1" fontAlgn="auto" hangingPunct="1">
              <a:spcAft>
                <a:spcPts val="0"/>
              </a:spcAft>
              <a:buFont typeface="Arial" pitchFamily="34" charset="0"/>
              <a:buNone/>
              <a:defRPr/>
            </a:pPr>
            <a:r>
              <a:rPr lang="en-US" altLang="en-US" dirty="0" smtClean="0"/>
              <a:t>December 7, 2017</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8100" y="427037"/>
            <a:ext cx="6819900" cy="868363"/>
          </a:xfrm>
        </p:spPr>
        <p:txBody>
          <a:bodyPr/>
          <a:lstStyle/>
          <a:p>
            <a:pPr algn="ctr" eaLnBrk="1" hangingPunct="1"/>
            <a:r>
              <a:rPr lang="en-US" altLang="en-US" sz="2400" b="1" dirty="0" smtClean="0"/>
              <a:t>Paving / Infrastructure Improvements Gravel Roads</a:t>
            </a:r>
          </a:p>
        </p:txBody>
      </p:sp>
      <p:sp>
        <p:nvSpPr>
          <p:cNvPr id="8195" name="Rectangle 3"/>
          <p:cNvSpPr>
            <a:spLocks noGrp="1" noChangeArrowheads="1"/>
          </p:cNvSpPr>
          <p:nvPr>
            <p:ph type="subTitle" idx="1"/>
          </p:nvPr>
        </p:nvSpPr>
        <p:spPr>
          <a:xfrm>
            <a:off x="152400" y="1524000"/>
            <a:ext cx="6477000" cy="5562600"/>
          </a:xfrm>
        </p:spPr>
        <p:txBody>
          <a:bodyPr/>
          <a:lstStyle/>
          <a:p>
            <a:pPr eaLnBrk="1" hangingPunct="1">
              <a:lnSpc>
                <a:spcPct val="80000"/>
              </a:lnSpc>
              <a:defRPr/>
            </a:pPr>
            <a:r>
              <a:rPr lang="en-US" altLang="en-US" sz="1600" dirty="0" smtClean="0">
                <a:solidFill>
                  <a:schemeClr val="tx1"/>
                </a:solidFill>
              </a:rPr>
              <a:t>Merrimack has 16 gravel roads.  Grading and reshaping the gravel roads uses approximately 300-400 man hours each year.  Public Works proposes to systematically pave the gravel roads starting with the longer, higher traffic volume roads to reduce the maintenance burden.  By constructing the paved roads with proper ditchlines, the effect of the added impervious area will be mitigated by treating the stormwater.  The paved road has the added benefit of not being susceptible to erosion that contributes to silty runoff into neighboring waterbodies.  </a:t>
            </a:r>
          </a:p>
          <a:p>
            <a:pPr eaLnBrk="1" hangingPunct="1">
              <a:lnSpc>
                <a:spcPct val="80000"/>
              </a:lnSpc>
              <a:defRPr/>
            </a:pPr>
            <a:endParaRPr lang="en-US" altLang="en-US" sz="1600" dirty="0">
              <a:solidFill>
                <a:schemeClr val="tx1"/>
              </a:solidFill>
            </a:endParaRPr>
          </a:p>
          <a:p>
            <a:pPr eaLnBrk="1" hangingPunct="1">
              <a:lnSpc>
                <a:spcPct val="80000"/>
              </a:lnSpc>
              <a:defRPr/>
            </a:pPr>
            <a:r>
              <a:rPr lang="en-US" altLang="en-US" sz="1600" dirty="0" smtClean="0">
                <a:solidFill>
                  <a:schemeClr val="tx1"/>
                </a:solidFill>
              </a:rPr>
              <a:t>A secondary goal of this program is to eliminate the need to replace the motor grader.  Currently, the existing 1997 grader is scheduled to be replaced in 2022 at an estimated cost of $250,000.</a:t>
            </a:r>
          </a:p>
          <a:p>
            <a:pPr eaLnBrk="1" hangingPunct="1">
              <a:lnSpc>
                <a:spcPct val="80000"/>
              </a:lnSpc>
              <a:defRPr/>
            </a:pPr>
            <a:endParaRPr lang="en-US" altLang="en-US" sz="1600" dirty="0">
              <a:solidFill>
                <a:schemeClr val="tx1"/>
              </a:solidFill>
            </a:endParaRPr>
          </a:p>
          <a:p>
            <a:pPr eaLnBrk="1" hangingPunct="1">
              <a:lnSpc>
                <a:spcPct val="80000"/>
              </a:lnSpc>
              <a:defRPr/>
            </a:pPr>
            <a:r>
              <a:rPr lang="en-US" altLang="en-US" sz="1600" dirty="0" smtClean="0">
                <a:solidFill>
                  <a:schemeClr val="tx1"/>
                </a:solidFill>
              </a:rPr>
              <a:t>The roads initially targeted in this program are:</a:t>
            </a:r>
          </a:p>
          <a:p>
            <a:pPr marL="285750" indent="-285750" eaLnBrk="1" hangingPunct="1">
              <a:lnSpc>
                <a:spcPct val="80000"/>
              </a:lnSpc>
              <a:buFont typeface="Arial" panose="020B0604020202020204" pitchFamily="34" charset="0"/>
              <a:buChar char="•"/>
              <a:defRPr/>
            </a:pPr>
            <a:r>
              <a:rPr lang="en-US" altLang="en-US" sz="1600" dirty="0" smtClean="0">
                <a:solidFill>
                  <a:schemeClr val="tx1"/>
                </a:solidFill>
              </a:rPr>
              <a:t>Greens Pond Road</a:t>
            </a:r>
          </a:p>
          <a:p>
            <a:pPr marL="285750" indent="-285750" eaLnBrk="1" hangingPunct="1">
              <a:lnSpc>
                <a:spcPct val="80000"/>
              </a:lnSpc>
              <a:buFont typeface="Arial" panose="020B0604020202020204" pitchFamily="34" charset="0"/>
              <a:buChar char="•"/>
              <a:defRPr/>
            </a:pPr>
            <a:r>
              <a:rPr lang="en-US" altLang="en-US" sz="1600" dirty="0" smtClean="0">
                <a:solidFill>
                  <a:schemeClr val="tx1"/>
                </a:solidFill>
              </a:rPr>
              <a:t>Lester Drive</a:t>
            </a:r>
          </a:p>
          <a:p>
            <a:pPr marL="285750" indent="-285750" eaLnBrk="1" hangingPunct="1">
              <a:lnSpc>
                <a:spcPct val="80000"/>
              </a:lnSpc>
              <a:buFont typeface="Arial" panose="020B0604020202020204" pitchFamily="34" charset="0"/>
              <a:buChar char="•"/>
              <a:defRPr/>
            </a:pPr>
            <a:r>
              <a:rPr lang="en-US" altLang="en-US" sz="1600" dirty="0" smtClean="0">
                <a:solidFill>
                  <a:schemeClr val="tx1"/>
                </a:solidFill>
              </a:rPr>
              <a:t>Fuller Mill Road</a:t>
            </a:r>
          </a:p>
          <a:p>
            <a:pPr marL="285750" indent="-285750" eaLnBrk="1" hangingPunct="1">
              <a:lnSpc>
                <a:spcPct val="80000"/>
              </a:lnSpc>
              <a:buFont typeface="Arial" panose="020B0604020202020204" pitchFamily="34" charset="0"/>
              <a:buChar char="•"/>
              <a:defRPr/>
            </a:pPr>
            <a:endParaRPr lang="en-US" altLang="en-US" sz="1600" dirty="0">
              <a:solidFill>
                <a:schemeClr val="tx1"/>
              </a:solidFill>
            </a:endParaRPr>
          </a:p>
          <a:p>
            <a:pPr eaLnBrk="1" hangingPunct="1">
              <a:lnSpc>
                <a:spcPct val="80000"/>
              </a:lnSpc>
              <a:defRPr/>
            </a:pPr>
            <a:r>
              <a:rPr lang="en-US" altLang="en-US" sz="1600" dirty="0" smtClean="0">
                <a:solidFill>
                  <a:schemeClr val="tx1"/>
                </a:solidFill>
              </a:rPr>
              <a:t>Current development projects are improving from gravel to paved on Old Blood Rd.  </a:t>
            </a:r>
          </a:p>
        </p:txBody>
      </p:sp>
      <p:sp>
        <p:nvSpPr>
          <p:cNvPr id="18436" name="Text Box 5"/>
          <p:cNvSpPr txBox="1">
            <a:spLocks noChangeArrowheads="1"/>
          </p:cNvSpPr>
          <p:nvPr/>
        </p:nvSpPr>
        <p:spPr bwMode="auto">
          <a:xfrm>
            <a:off x="6781800" y="2438400"/>
            <a:ext cx="2209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solidFill>
                  <a:srgbClr val="000000"/>
                </a:solidFill>
                <a:latin typeface="Times New Roman" pitchFamily="18" charset="0"/>
              </a:rPr>
              <a:t>Greens Pond Rd – note erosion to the right</a:t>
            </a:r>
          </a:p>
        </p:txBody>
      </p:sp>
      <p:sp>
        <p:nvSpPr>
          <p:cNvPr id="18437" name="Text Box 7"/>
          <p:cNvSpPr txBox="1">
            <a:spLocks noChangeArrowheads="1"/>
          </p:cNvSpPr>
          <p:nvPr/>
        </p:nvSpPr>
        <p:spPr bwMode="auto">
          <a:xfrm>
            <a:off x="6783388" y="4648200"/>
            <a:ext cx="2209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solidFill>
                  <a:srgbClr val="000000"/>
                </a:solidFill>
                <a:latin typeface="Times New Roman" pitchFamily="18" charset="0"/>
              </a:rPr>
              <a:t>Lester Rd – will include realigning the “Y” intersection to a “ T” intersection</a:t>
            </a:r>
          </a:p>
        </p:txBody>
      </p:sp>
      <p:sp>
        <p:nvSpPr>
          <p:cNvPr id="18438" name="Text Box 9"/>
          <p:cNvSpPr txBox="1">
            <a:spLocks noChangeArrowheads="1"/>
          </p:cNvSpPr>
          <p:nvPr/>
        </p:nvSpPr>
        <p:spPr bwMode="auto">
          <a:xfrm>
            <a:off x="6781800" y="63246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solidFill>
                  <a:srgbClr val="000000"/>
                </a:solidFill>
                <a:latin typeface="Times New Roman" pitchFamily="18" charset="0"/>
              </a:rPr>
              <a:t>           </a:t>
            </a:r>
          </a:p>
        </p:txBody>
      </p:sp>
      <p:sp>
        <p:nvSpPr>
          <p:cNvPr id="18439" name="Text Box 10"/>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1946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987425"/>
            <a:ext cx="2209800" cy="1490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2"/>
          <p:cNvPicPr>
            <a:picLocks noChangeAspect="1"/>
          </p:cNvPicPr>
          <p:nvPr/>
        </p:nvPicPr>
        <p:blipFill>
          <a:blip r:embed="rId3"/>
          <a:srcRect/>
          <a:stretch>
            <a:fillRect/>
          </a:stretch>
        </p:blipFill>
        <p:spPr bwMode="auto">
          <a:xfrm>
            <a:off x="6781800" y="3048000"/>
            <a:ext cx="2203450" cy="1490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067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 y="533401"/>
            <a:ext cx="6713220" cy="838200"/>
          </a:xfrm>
        </p:spPr>
        <p:txBody>
          <a:bodyPr/>
          <a:lstStyle/>
          <a:p>
            <a:pPr algn="ctr" eaLnBrk="1" hangingPunct="1"/>
            <a:r>
              <a:rPr lang="en-US" altLang="en-US" sz="2400" b="1" dirty="0" smtClean="0"/>
              <a:t>Paving Daniel Webster Highway</a:t>
            </a:r>
          </a:p>
        </p:txBody>
      </p:sp>
      <p:sp>
        <p:nvSpPr>
          <p:cNvPr id="19459" name="Rectangle 3"/>
          <p:cNvSpPr>
            <a:spLocks noGrp="1" noChangeArrowheads="1"/>
          </p:cNvSpPr>
          <p:nvPr>
            <p:ph type="subTitle" idx="1"/>
          </p:nvPr>
        </p:nvSpPr>
        <p:spPr>
          <a:xfrm>
            <a:off x="152400" y="1638300"/>
            <a:ext cx="6400800" cy="1752600"/>
          </a:xfrm>
        </p:spPr>
        <p:txBody>
          <a:bodyPr/>
          <a:lstStyle/>
          <a:p>
            <a:pPr eaLnBrk="1" hangingPunct="1"/>
            <a:r>
              <a:rPr lang="en-US" altLang="en-US" sz="1600" dirty="0" smtClean="0">
                <a:solidFill>
                  <a:schemeClr val="tx1"/>
                </a:solidFill>
              </a:rPr>
              <a:t>The Town of Merrimack is responsible for maintenance on the Class IV section of Daniel Webster Highway which runs from Greeley St to Bedford Rd, a distance of approximately 4.9 miles.</a:t>
            </a:r>
          </a:p>
          <a:p>
            <a:pPr eaLnBrk="1" hangingPunct="1"/>
            <a:endParaRPr lang="en-US" altLang="en-US" sz="1600" dirty="0" smtClean="0">
              <a:solidFill>
                <a:schemeClr val="tx1"/>
              </a:solidFill>
            </a:endParaRPr>
          </a:p>
          <a:p>
            <a:pPr eaLnBrk="1" hangingPunct="1"/>
            <a:r>
              <a:rPr lang="en-US" altLang="en-US" sz="1600" dirty="0" smtClean="0">
                <a:solidFill>
                  <a:schemeClr val="tx1"/>
                </a:solidFill>
              </a:rPr>
              <a:t>In 2011, the Town rehabilitated the section from Greeley St to the Chamberlain Bridge over the </a:t>
            </a:r>
            <a:r>
              <a:rPr lang="en-US" altLang="en-US" sz="1600" dirty="0" err="1" smtClean="0">
                <a:solidFill>
                  <a:schemeClr val="tx1"/>
                </a:solidFill>
              </a:rPr>
              <a:t>Souhegan</a:t>
            </a:r>
            <a:r>
              <a:rPr lang="en-US" altLang="en-US" sz="1600" dirty="0" smtClean="0">
                <a:solidFill>
                  <a:schemeClr val="tx1"/>
                </a:solidFill>
              </a:rPr>
              <a:t> River.  In 2015, the Town repaved the section from the Chamberlain Bridge to Reeds Ferry Lumber.  Both projects involved the expense of milling off the old wearing course of pavement and replacing with a new 1 ½” wearing course.  The work planned in upcoming years includes crack sealing and bonded wearing courses in place of more expensive overlays as a more cost effective treatment aimed at keeping the road in good condition before more costly rehabilitation methods are needed.</a:t>
            </a:r>
          </a:p>
          <a:p>
            <a:pPr eaLnBrk="1" hangingPunct="1"/>
            <a:endParaRPr lang="en-US" altLang="en-US" sz="1600" dirty="0" smtClean="0">
              <a:solidFill>
                <a:schemeClr val="tx1"/>
              </a:solidFill>
            </a:endParaRPr>
          </a:p>
          <a:p>
            <a:pPr eaLnBrk="1" hangingPunct="1"/>
            <a:r>
              <a:rPr lang="en-US" altLang="en-US" sz="1600" dirty="0" smtClean="0">
                <a:solidFill>
                  <a:schemeClr val="tx1"/>
                </a:solidFill>
              </a:rPr>
              <a:t>The latest traffic counts along the corridor range from 14,200 to 19,000 AADT.</a:t>
            </a:r>
          </a:p>
          <a:p>
            <a:pPr eaLnBrk="1" hangingPunct="1"/>
            <a:endParaRPr lang="en-US" altLang="en-US" sz="1600" dirty="0" smtClean="0">
              <a:solidFill>
                <a:schemeClr val="tx1"/>
              </a:solidFill>
            </a:endParaRPr>
          </a:p>
          <a:p>
            <a:pPr eaLnBrk="1" hangingPunct="1"/>
            <a:endParaRPr lang="en-US" altLang="en-US" sz="1600" dirty="0" smtClean="0">
              <a:solidFill>
                <a:schemeClr val="tx1"/>
              </a:solidFill>
            </a:endParaRPr>
          </a:p>
          <a:p>
            <a:pPr eaLnBrk="1" hangingPunct="1"/>
            <a:endParaRPr lang="en-US" altLang="en-US" sz="1600" dirty="0" smtClean="0">
              <a:solidFill>
                <a:schemeClr val="tx1"/>
              </a:solidFill>
            </a:endParaRPr>
          </a:p>
          <a:p>
            <a:pPr eaLnBrk="1" hangingPunct="1"/>
            <a:endParaRPr lang="en-US" altLang="en-US" sz="1600" dirty="0" smtClean="0">
              <a:solidFill>
                <a:schemeClr val="tx1"/>
              </a:solidFill>
            </a:endParaRPr>
          </a:p>
        </p:txBody>
      </p:sp>
      <p:sp>
        <p:nvSpPr>
          <p:cNvPr id="19460" name="Text Box 4"/>
          <p:cNvSpPr txBox="1">
            <a:spLocks noChangeArrowheads="1"/>
          </p:cNvSpPr>
          <p:nvPr/>
        </p:nvSpPr>
        <p:spPr bwMode="auto">
          <a:xfrm>
            <a:off x="6781800" y="25146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DW Highway Paving</a:t>
            </a:r>
          </a:p>
        </p:txBody>
      </p:sp>
      <p:sp>
        <p:nvSpPr>
          <p:cNvPr id="19461" name="Text Box 6"/>
          <p:cNvSpPr txBox="1">
            <a:spLocks noChangeArrowheads="1"/>
          </p:cNvSpPr>
          <p:nvPr/>
        </p:nvSpPr>
        <p:spPr bwMode="auto">
          <a:xfrm>
            <a:off x="6781800" y="63246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DW Repair Prior to Paving</a:t>
            </a:r>
          </a:p>
        </p:txBody>
      </p:sp>
      <p:sp>
        <p:nvSpPr>
          <p:cNvPr id="19462" name="Text Box 7"/>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20487" name="Picture 12" descr="308361_237716676279454_210972995620489_745261_2064839395_n"/>
          <p:cNvPicPr>
            <a:picLocks noChangeAspect="1" noChangeArrowheads="1"/>
          </p:cNvPicPr>
          <p:nvPr/>
        </p:nvPicPr>
        <p:blipFill>
          <a:blip r:embed="rId2"/>
          <a:srcRect/>
          <a:stretch>
            <a:fillRect/>
          </a:stretch>
        </p:blipFill>
        <p:spPr bwMode="auto">
          <a:xfrm>
            <a:off x="6858000" y="990600"/>
            <a:ext cx="1981200" cy="1536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4" descr="302868_230125913705197_210972995620489_719831_5098173_n"/>
          <p:cNvPicPr>
            <a:picLocks noChangeAspect="1" noChangeArrowheads="1"/>
          </p:cNvPicPr>
          <p:nvPr/>
        </p:nvPicPr>
        <p:blipFill>
          <a:blip r:embed="rId3"/>
          <a:srcRect/>
          <a:stretch>
            <a:fillRect/>
          </a:stretch>
        </p:blipFill>
        <p:spPr bwMode="auto">
          <a:xfrm>
            <a:off x="6858000" y="2895600"/>
            <a:ext cx="1981200" cy="1477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15"/>
          <p:cNvSpPr txBox="1">
            <a:spLocks noChangeArrowheads="1"/>
          </p:cNvSpPr>
          <p:nvPr/>
        </p:nvSpPr>
        <p:spPr bwMode="auto">
          <a:xfrm>
            <a:off x="6781800" y="44196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DW Pavement Grinding</a:t>
            </a:r>
          </a:p>
        </p:txBody>
      </p:sp>
      <p:pic>
        <p:nvPicPr>
          <p:cNvPr id="20490" name="Picture 17" descr="301263_230584486992673_210972995620489_721516_4523209_n"/>
          <p:cNvPicPr>
            <a:picLocks noChangeAspect="1" noChangeArrowheads="1"/>
          </p:cNvPicPr>
          <p:nvPr/>
        </p:nvPicPr>
        <p:blipFill>
          <a:blip r:embed="rId4"/>
          <a:srcRect/>
          <a:stretch>
            <a:fillRect/>
          </a:stretch>
        </p:blipFill>
        <p:spPr bwMode="auto">
          <a:xfrm>
            <a:off x="6858000" y="4724400"/>
            <a:ext cx="2057400" cy="1533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689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99060" y="427037"/>
            <a:ext cx="6682740" cy="792163"/>
          </a:xfrm>
        </p:spPr>
        <p:txBody>
          <a:bodyPr/>
          <a:lstStyle/>
          <a:p>
            <a:pPr algn="ctr" eaLnBrk="1" hangingPunct="1"/>
            <a:r>
              <a:rPr lang="en-US" altLang="en-US" sz="2400" b="1" dirty="0" err="1" smtClean="0"/>
              <a:t>Seaverns</a:t>
            </a:r>
            <a:r>
              <a:rPr lang="en-US" altLang="en-US" sz="2400" b="1" dirty="0" smtClean="0"/>
              <a:t> Bridge Canoe Launch</a:t>
            </a:r>
          </a:p>
        </p:txBody>
      </p:sp>
      <p:sp>
        <p:nvSpPr>
          <p:cNvPr id="23555" name="Rectangle 10"/>
          <p:cNvSpPr>
            <a:spLocks noGrp="1" noChangeArrowheads="1"/>
          </p:cNvSpPr>
          <p:nvPr>
            <p:ph type="subTitle" idx="1"/>
          </p:nvPr>
        </p:nvSpPr>
        <p:spPr>
          <a:xfrm>
            <a:off x="228600" y="1600200"/>
            <a:ext cx="6248400" cy="5334000"/>
          </a:xfrm>
        </p:spPr>
        <p:txBody>
          <a:bodyPr/>
          <a:lstStyle/>
          <a:p>
            <a:pPr eaLnBrk="1" hangingPunct="1"/>
            <a:r>
              <a:rPr lang="en-US" altLang="en-US" sz="1600" dirty="0" smtClean="0">
                <a:solidFill>
                  <a:schemeClr val="tx1"/>
                </a:solidFill>
              </a:rPr>
              <a:t>The canoe launch at </a:t>
            </a:r>
            <a:r>
              <a:rPr lang="en-US" altLang="en-US" sz="1600" dirty="0" err="1" smtClean="0">
                <a:solidFill>
                  <a:schemeClr val="tx1"/>
                </a:solidFill>
              </a:rPr>
              <a:t>Seaverns</a:t>
            </a:r>
            <a:r>
              <a:rPr lang="en-US" altLang="en-US" sz="1600" dirty="0" smtClean="0">
                <a:solidFill>
                  <a:schemeClr val="tx1"/>
                </a:solidFill>
              </a:rPr>
              <a:t> Rd has experienced significant erosion of the </a:t>
            </a:r>
            <a:r>
              <a:rPr lang="en-US" altLang="en-US" sz="1600" dirty="0" err="1" smtClean="0">
                <a:solidFill>
                  <a:schemeClr val="tx1"/>
                </a:solidFill>
              </a:rPr>
              <a:t>Souhegan</a:t>
            </a:r>
            <a:r>
              <a:rPr lang="en-US" altLang="en-US" sz="1600" dirty="0" smtClean="0">
                <a:solidFill>
                  <a:schemeClr val="tx1"/>
                </a:solidFill>
              </a:rPr>
              <a:t> River bank, making it difficult for people to access the river with their canoes.</a:t>
            </a:r>
          </a:p>
          <a:p>
            <a:pPr eaLnBrk="1" hangingPunct="1"/>
            <a:endParaRPr lang="en-US" altLang="en-US" sz="1600" dirty="0" smtClean="0">
              <a:solidFill>
                <a:schemeClr val="tx1"/>
              </a:solidFill>
            </a:endParaRPr>
          </a:p>
          <a:p>
            <a:pPr eaLnBrk="1" hangingPunct="1"/>
            <a:r>
              <a:rPr lang="en-US" altLang="en-US" sz="1600" dirty="0" smtClean="0">
                <a:solidFill>
                  <a:schemeClr val="tx1"/>
                </a:solidFill>
              </a:rPr>
              <a:t>The project would seek to improve drainage in the area to prevent future problems, make parking access easier, and repair the river bank in a manner that allows access to the river by canoeists.</a:t>
            </a:r>
          </a:p>
          <a:p>
            <a:pPr eaLnBrk="1" hangingPunct="1"/>
            <a:endParaRPr lang="en-US" altLang="en-US" sz="1600" dirty="0" smtClean="0">
              <a:solidFill>
                <a:schemeClr val="tx1"/>
              </a:solidFill>
            </a:endParaRPr>
          </a:p>
          <a:p>
            <a:pPr eaLnBrk="1" hangingPunct="1"/>
            <a:r>
              <a:rPr lang="en-US" altLang="en-US" sz="1600" dirty="0" smtClean="0">
                <a:solidFill>
                  <a:schemeClr val="tx1"/>
                </a:solidFill>
              </a:rPr>
              <a:t>The project would be done in coordination with the </a:t>
            </a:r>
            <a:r>
              <a:rPr lang="en-US" altLang="en-US" sz="1600" dirty="0" err="1" smtClean="0">
                <a:solidFill>
                  <a:schemeClr val="tx1"/>
                </a:solidFill>
              </a:rPr>
              <a:t>Souhegan</a:t>
            </a:r>
            <a:r>
              <a:rPr lang="en-US" altLang="en-US" sz="1600" dirty="0" smtClean="0">
                <a:solidFill>
                  <a:schemeClr val="tx1"/>
                </a:solidFill>
              </a:rPr>
              <a:t> River Local Advisory Committee (</a:t>
            </a:r>
            <a:r>
              <a:rPr lang="en-US" altLang="en-US" sz="1600" dirty="0" err="1" smtClean="0">
                <a:solidFill>
                  <a:schemeClr val="tx1"/>
                </a:solidFill>
              </a:rPr>
              <a:t>SoRLAC</a:t>
            </a:r>
            <a:r>
              <a:rPr lang="en-US" altLang="en-US" sz="1600" dirty="0" smtClean="0">
                <a:solidFill>
                  <a:schemeClr val="tx1"/>
                </a:solidFill>
              </a:rPr>
              <a:t>).</a:t>
            </a:r>
          </a:p>
          <a:p>
            <a:pPr eaLnBrk="1" hangingPunct="1"/>
            <a:endParaRPr lang="en-US" altLang="en-US" sz="1600" dirty="0" smtClean="0">
              <a:solidFill>
                <a:schemeClr val="tx1"/>
              </a:solidFill>
            </a:endParaRPr>
          </a:p>
          <a:p>
            <a:pPr eaLnBrk="1" hangingPunct="1"/>
            <a:r>
              <a:rPr lang="en-US" altLang="en-US" sz="1600" dirty="0" smtClean="0">
                <a:solidFill>
                  <a:schemeClr val="tx1"/>
                </a:solidFill>
              </a:rPr>
              <a:t>Opportunity exists to work with the Conservation Commission to relocate the existing canoe launch to the Fields Farm conservation lands.  Preliminary discussions between the Amherst and Merrimack Conservation Commission representatives, </a:t>
            </a:r>
            <a:r>
              <a:rPr lang="en-US" altLang="en-US" sz="1600" dirty="0" err="1" smtClean="0">
                <a:solidFill>
                  <a:schemeClr val="tx1"/>
                </a:solidFill>
              </a:rPr>
              <a:t>SoRLAC</a:t>
            </a:r>
            <a:r>
              <a:rPr lang="en-US" altLang="en-US" sz="1600" dirty="0" smtClean="0">
                <a:solidFill>
                  <a:schemeClr val="tx1"/>
                </a:solidFill>
              </a:rPr>
              <a:t> rep and Public Works staff have begun and will continue into the coming year.</a:t>
            </a:r>
          </a:p>
        </p:txBody>
      </p:sp>
      <p:sp>
        <p:nvSpPr>
          <p:cNvPr id="23556" name="Text Box 3"/>
          <p:cNvSpPr txBox="1">
            <a:spLocks noChangeArrowheads="1"/>
          </p:cNvSpPr>
          <p:nvPr/>
        </p:nvSpPr>
        <p:spPr bwMode="auto">
          <a:xfrm>
            <a:off x="6781800" y="2438400"/>
            <a:ext cx="2209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solidFill>
                  <a:srgbClr val="000000"/>
                </a:solidFill>
                <a:latin typeface="Times New Roman" pitchFamily="18" charset="0"/>
              </a:rPr>
              <a:t>View from Seaverns Bridge road looking west.</a:t>
            </a:r>
          </a:p>
        </p:txBody>
      </p:sp>
      <p:sp>
        <p:nvSpPr>
          <p:cNvPr id="23557" name="Text Box 4"/>
          <p:cNvSpPr txBox="1">
            <a:spLocks noChangeArrowheads="1"/>
          </p:cNvSpPr>
          <p:nvPr/>
        </p:nvSpPr>
        <p:spPr bwMode="auto">
          <a:xfrm>
            <a:off x="6781800" y="4410075"/>
            <a:ext cx="2209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solidFill>
                  <a:srgbClr val="000000"/>
                </a:solidFill>
                <a:latin typeface="Times New Roman" pitchFamily="18" charset="0"/>
              </a:rPr>
              <a:t>View from Seaverns Bridge looking east.</a:t>
            </a:r>
          </a:p>
        </p:txBody>
      </p:sp>
      <p:sp>
        <p:nvSpPr>
          <p:cNvPr id="23558" name="Text Box 5"/>
          <p:cNvSpPr txBox="1">
            <a:spLocks noChangeArrowheads="1"/>
          </p:cNvSpPr>
          <p:nvPr/>
        </p:nvSpPr>
        <p:spPr bwMode="auto">
          <a:xfrm>
            <a:off x="6858000" y="6429375"/>
            <a:ext cx="2209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solidFill>
                  <a:srgbClr val="000000"/>
                </a:solidFill>
                <a:latin typeface="Times New Roman" pitchFamily="18" charset="0"/>
              </a:rPr>
              <a:t>One of the large eroded areas.</a:t>
            </a:r>
          </a:p>
        </p:txBody>
      </p:sp>
      <p:sp>
        <p:nvSpPr>
          <p:cNvPr id="23559" name="Text Box 6"/>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26632" name="Picture 1"/>
          <p:cNvPicPr>
            <a:picLocks noChangeAspect="1"/>
          </p:cNvPicPr>
          <p:nvPr/>
        </p:nvPicPr>
        <p:blipFill>
          <a:blip r:embed="rId2"/>
          <a:srcRect/>
          <a:stretch>
            <a:fillRect/>
          </a:stretch>
        </p:blipFill>
        <p:spPr bwMode="auto">
          <a:xfrm>
            <a:off x="6858000" y="987425"/>
            <a:ext cx="2235200" cy="1490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p:cNvPicPr>
            <a:picLocks noChangeAspect="1"/>
          </p:cNvPicPr>
          <p:nvPr/>
        </p:nvPicPr>
        <p:blipFill>
          <a:blip r:embed="rId3"/>
          <a:srcRect/>
          <a:stretch>
            <a:fillRect/>
          </a:stretch>
        </p:blipFill>
        <p:spPr bwMode="auto">
          <a:xfrm>
            <a:off x="6875463" y="2930525"/>
            <a:ext cx="2235200" cy="1490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
          <p:cNvPicPr>
            <a:picLocks noChangeAspect="1"/>
          </p:cNvPicPr>
          <p:nvPr/>
        </p:nvPicPr>
        <p:blipFill>
          <a:blip r:embed="rId4"/>
          <a:srcRect/>
          <a:stretch>
            <a:fillRect/>
          </a:stretch>
        </p:blipFill>
        <p:spPr bwMode="auto">
          <a:xfrm>
            <a:off x="6845300" y="4919663"/>
            <a:ext cx="2235200" cy="1490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553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Minor Projects (expenses)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1964656"/>
              </p:ext>
            </p:extLst>
          </p:nvPr>
        </p:nvGraphicFramePr>
        <p:xfrm>
          <a:off x="107950" y="1246188"/>
          <a:ext cx="8867775" cy="5581650"/>
        </p:xfrm>
        <a:graphic>
          <a:graphicData uri="http://schemas.openxmlformats.org/presentationml/2006/ole">
            <mc:AlternateContent xmlns:mc="http://schemas.openxmlformats.org/markup-compatibility/2006">
              <mc:Choice xmlns:v="urn:schemas-microsoft-com:vml" Requires="v">
                <p:oleObj spid="_x0000_s24591" name="Worksheet" r:id="rId3" imgW="18806018" imgH="5981731" progId="Excel.Sheet.8">
                  <p:link updateAutomatic="1"/>
                </p:oleObj>
              </mc:Choice>
              <mc:Fallback>
                <p:oleObj name="Worksheet" r:id="rId3" imgW="18806018" imgH="5981731" progId="Excel.Sheet.8">
                  <p:link updateAutomatic="1"/>
                  <p:pic>
                    <p:nvPicPr>
                      <p:cNvPr id="0" name=""/>
                      <p:cNvPicPr/>
                      <p:nvPr/>
                    </p:nvPicPr>
                    <p:blipFill>
                      <a:blip r:embed="rId4"/>
                      <a:stretch>
                        <a:fillRect/>
                      </a:stretch>
                    </p:blipFill>
                    <p:spPr>
                      <a:xfrm>
                        <a:off x="107950" y="1246188"/>
                        <a:ext cx="8867775" cy="55816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pPr algn="ctr" eaLnBrk="1" hangingPunct="1">
              <a:defRPr/>
            </a:pPr>
            <a:r>
              <a:rPr lang="en-US" dirty="0" smtClean="0"/>
              <a:t>Minor Project Continued (expenses)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59669099"/>
              </p:ext>
            </p:extLst>
          </p:nvPr>
        </p:nvGraphicFramePr>
        <p:xfrm>
          <a:off x="222250" y="1143000"/>
          <a:ext cx="8777288" cy="5638800"/>
        </p:xfrm>
        <a:graphic>
          <a:graphicData uri="http://schemas.openxmlformats.org/presentationml/2006/ole">
            <mc:AlternateContent xmlns:mc="http://schemas.openxmlformats.org/markup-compatibility/2006">
              <mc:Choice xmlns:v="urn:schemas-microsoft-com:vml" Requires="v">
                <p:oleObj spid="_x0000_s25615" name="Worksheet" r:id="rId3" imgW="17251538" imgH="5714906" progId="Excel.Sheet.8">
                  <p:link updateAutomatic="1"/>
                </p:oleObj>
              </mc:Choice>
              <mc:Fallback>
                <p:oleObj name="Worksheet" r:id="rId3" imgW="17251538" imgH="5714906" progId="Excel.Sheet.8">
                  <p:link updateAutomatic="1"/>
                  <p:pic>
                    <p:nvPicPr>
                      <p:cNvPr id="0" name=""/>
                      <p:cNvPicPr/>
                      <p:nvPr/>
                    </p:nvPicPr>
                    <p:blipFill>
                      <a:blip r:embed="rId4"/>
                      <a:stretch>
                        <a:fillRect/>
                      </a:stretch>
                    </p:blipFill>
                    <p:spPr>
                      <a:xfrm>
                        <a:off x="222250" y="1143000"/>
                        <a:ext cx="8777288" cy="56388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pPr algn="ctr" eaLnBrk="1" hangingPunct="1">
              <a:defRPr/>
            </a:pPr>
            <a:r>
              <a:rPr lang="en-US" dirty="0" smtClean="0"/>
              <a:t>Minor Project Continued (expenses)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527185658"/>
              </p:ext>
            </p:extLst>
          </p:nvPr>
        </p:nvGraphicFramePr>
        <p:xfrm>
          <a:off x="258763" y="1219200"/>
          <a:ext cx="8624887" cy="3962400"/>
        </p:xfrm>
        <a:graphic>
          <a:graphicData uri="http://schemas.openxmlformats.org/presentationml/2006/ole">
            <mc:AlternateContent xmlns:mc="http://schemas.openxmlformats.org/markup-compatibility/2006">
              <mc:Choice xmlns:v="urn:schemas-microsoft-com:vml" Requires="v">
                <p:oleObj spid="_x0000_s91143" name="Worksheet" r:id="rId3" imgW="18295655" imgH="3528123" progId="Excel.Sheet.8">
                  <p:link updateAutomatic="1"/>
                </p:oleObj>
              </mc:Choice>
              <mc:Fallback>
                <p:oleObj name="Worksheet" r:id="rId3" imgW="18295655" imgH="3528123" progId="Excel.Sheet.8">
                  <p:link updateAutomatic="1"/>
                  <p:pic>
                    <p:nvPicPr>
                      <p:cNvPr id="0" name=""/>
                      <p:cNvPicPr/>
                      <p:nvPr/>
                    </p:nvPicPr>
                    <p:blipFill>
                      <a:blip r:embed="rId4"/>
                      <a:stretch>
                        <a:fillRect/>
                      </a:stretch>
                    </p:blipFill>
                    <p:spPr>
                      <a:xfrm>
                        <a:off x="258763" y="1219200"/>
                        <a:ext cx="8624887" cy="3962400"/>
                      </a:xfrm>
                      <a:prstGeom prst="rect">
                        <a:avLst/>
                      </a:prstGeom>
                    </p:spPr>
                  </p:pic>
                </p:oleObj>
              </mc:Fallback>
            </mc:AlternateContent>
          </a:graphicData>
        </a:graphic>
      </p:graphicFrame>
    </p:spTree>
    <p:extLst>
      <p:ext uri="{BB962C8B-B14F-4D97-AF65-F5344CB8AC3E}">
        <p14:creationId xmlns:p14="http://schemas.microsoft.com/office/powerpoint/2010/main" val="3748829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User fee Minor Projects Cont. (expenses)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83651721"/>
              </p:ext>
            </p:extLst>
          </p:nvPr>
        </p:nvGraphicFramePr>
        <p:xfrm>
          <a:off x="65089" y="1371600"/>
          <a:ext cx="8850312" cy="4343400"/>
        </p:xfrm>
        <a:graphic>
          <a:graphicData uri="http://schemas.openxmlformats.org/presentationml/2006/ole">
            <mc:AlternateContent xmlns:mc="http://schemas.openxmlformats.org/markup-compatibility/2006">
              <mc:Choice xmlns:v="urn:schemas-microsoft-com:vml" Requires="v">
                <p:oleObj spid="_x0000_s26635" name="Worksheet" r:id="rId3" imgW="18295655" imgH="3444130" progId="Excel.Sheet.8">
                  <p:link updateAutomatic="1"/>
                </p:oleObj>
              </mc:Choice>
              <mc:Fallback>
                <p:oleObj name="Worksheet" r:id="rId3" imgW="18295655" imgH="3444130" progId="Excel.Sheet.8">
                  <p:link updateAutomatic="1"/>
                  <p:pic>
                    <p:nvPicPr>
                      <p:cNvPr id="0" name=""/>
                      <p:cNvPicPr/>
                      <p:nvPr/>
                    </p:nvPicPr>
                    <p:blipFill>
                      <a:blip r:embed="rId4"/>
                      <a:stretch>
                        <a:fillRect/>
                      </a:stretch>
                    </p:blipFill>
                    <p:spPr>
                      <a:xfrm>
                        <a:off x="65089" y="1371600"/>
                        <a:ext cx="8850312" cy="43434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User fee Minor Projects Cont. (expenses)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75549418"/>
              </p:ext>
            </p:extLst>
          </p:nvPr>
        </p:nvGraphicFramePr>
        <p:xfrm>
          <a:off x="134938" y="1447800"/>
          <a:ext cx="8950325" cy="3352800"/>
        </p:xfrm>
        <a:graphic>
          <a:graphicData uri="http://schemas.openxmlformats.org/presentationml/2006/ole">
            <mc:AlternateContent xmlns:mc="http://schemas.openxmlformats.org/markup-compatibility/2006">
              <mc:Choice xmlns:v="urn:schemas-microsoft-com:vml" Requires="v">
                <p:oleObj spid="_x0000_s27659" name="Worksheet" r:id="rId3" imgW="16741175" imgH="2507059" progId="Excel.Sheet.8">
                  <p:link updateAutomatic="1"/>
                </p:oleObj>
              </mc:Choice>
              <mc:Fallback>
                <p:oleObj name="Worksheet" r:id="rId3" imgW="16741175" imgH="2507059" progId="Excel.Sheet.8">
                  <p:link updateAutomatic="1"/>
                  <p:pic>
                    <p:nvPicPr>
                      <p:cNvPr id="0" name=""/>
                      <p:cNvPicPr/>
                      <p:nvPr/>
                    </p:nvPicPr>
                    <p:blipFill>
                      <a:blip r:embed="rId4"/>
                      <a:stretch>
                        <a:fillRect/>
                      </a:stretch>
                    </p:blipFill>
                    <p:spPr>
                      <a:xfrm>
                        <a:off x="134938" y="1447800"/>
                        <a:ext cx="8950325" cy="33528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81000" y="-533400"/>
            <a:ext cx="7848600" cy="1927225"/>
          </a:xfrm>
        </p:spPr>
        <p:txBody>
          <a:bodyPr/>
          <a:lstStyle/>
          <a:p>
            <a:pPr algn="ctr" eaLnBrk="1" fontAlgn="auto" hangingPunct="1">
              <a:spcAft>
                <a:spcPts val="0"/>
              </a:spcAft>
              <a:defRPr/>
            </a:pPr>
            <a:r>
              <a:rPr lang="en-US" altLang="en-US" sz="2800" dirty="0" smtClean="0"/>
              <a:t>Minor Projects Funding Sources</a:t>
            </a:r>
          </a:p>
        </p:txBody>
      </p:sp>
      <p:graphicFrame>
        <p:nvGraphicFramePr>
          <p:cNvPr id="2" name="Object 1"/>
          <p:cNvGraphicFramePr>
            <a:graphicFrameLocks noChangeAspect="1"/>
          </p:cNvGraphicFramePr>
          <p:nvPr>
            <p:extLst>
              <p:ext uri="{D42A27DB-BD31-4B8C-83A1-F6EECF244321}">
                <p14:modId xmlns:p14="http://schemas.microsoft.com/office/powerpoint/2010/main" val="1907516438"/>
              </p:ext>
            </p:extLst>
          </p:nvPr>
        </p:nvGraphicFramePr>
        <p:xfrm>
          <a:off x="152400" y="1752600"/>
          <a:ext cx="8739188" cy="2193925"/>
        </p:xfrm>
        <a:graphic>
          <a:graphicData uri="http://schemas.openxmlformats.org/presentationml/2006/ole">
            <mc:AlternateContent xmlns:mc="http://schemas.openxmlformats.org/markup-compatibility/2006">
              <mc:Choice xmlns:v="urn:schemas-microsoft-com:vml" Requires="v">
                <p:oleObj spid="_x0000_s28684" name="Worksheet" r:id="rId3" imgW="5318831" imgH="2194419" progId="Excel.Sheet.8">
                  <p:link updateAutomatic="1"/>
                </p:oleObj>
              </mc:Choice>
              <mc:Fallback>
                <p:oleObj name="Worksheet" r:id="rId3" imgW="5318831" imgH="2194419" progId="Excel.Sheet.8">
                  <p:link updateAutomatic="1"/>
                  <p:pic>
                    <p:nvPicPr>
                      <p:cNvPr id="0" name=""/>
                      <p:cNvPicPr/>
                      <p:nvPr/>
                    </p:nvPicPr>
                    <p:blipFill>
                      <a:blip r:embed="rId4"/>
                      <a:stretch>
                        <a:fillRect/>
                      </a:stretch>
                    </p:blipFill>
                    <p:spPr>
                      <a:xfrm>
                        <a:off x="152400" y="1752600"/>
                        <a:ext cx="8739188" cy="21939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Summary of CRF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06417099"/>
              </p:ext>
            </p:extLst>
          </p:nvPr>
        </p:nvGraphicFramePr>
        <p:xfrm>
          <a:off x="349250" y="1371600"/>
          <a:ext cx="8445500" cy="5334000"/>
        </p:xfrm>
        <a:graphic>
          <a:graphicData uri="http://schemas.openxmlformats.org/presentationml/2006/ole">
            <mc:AlternateContent xmlns:mc="http://schemas.openxmlformats.org/markup-compatibility/2006">
              <mc:Choice xmlns:v="urn:schemas-microsoft-com:vml" Requires="v">
                <p:oleObj spid="_x0000_s29705" name="Worksheet" r:id="rId3" imgW="10126874" imgH="6751241" progId="Excel.Sheet.12">
                  <p:link updateAutomatic="1"/>
                </p:oleObj>
              </mc:Choice>
              <mc:Fallback>
                <p:oleObj name="Worksheet" r:id="rId3" imgW="10126874" imgH="6751241" progId="Excel.Sheet.12">
                  <p:link updateAutomatic="1"/>
                  <p:pic>
                    <p:nvPicPr>
                      <p:cNvPr id="0" name=""/>
                      <p:cNvPicPr/>
                      <p:nvPr/>
                    </p:nvPicPr>
                    <p:blipFill>
                      <a:blip r:embed="rId4"/>
                      <a:stretch>
                        <a:fillRect/>
                      </a:stretch>
                    </p:blipFill>
                    <p:spPr>
                      <a:xfrm>
                        <a:off x="349250" y="1371600"/>
                        <a:ext cx="8445500" cy="5334000"/>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4675" y="304800"/>
            <a:ext cx="8001000" cy="609600"/>
          </a:xfrm>
        </p:spPr>
        <p:txBody>
          <a:bodyPr>
            <a:normAutofit fontScale="90000"/>
          </a:bodyPr>
          <a:lstStyle/>
          <a:p>
            <a:pPr algn="ctr" eaLnBrk="1" fontAlgn="auto" hangingPunct="1">
              <a:spcAft>
                <a:spcPts val="0"/>
              </a:spcAft>
              <a:defRPr/>
            </a:pPr>
            <a:r>
              <a:rPr lang="en-US" altLang="en-US" dirty="0" smtClean="0"/>
              <a:t>CRF Funding (deposits) </a:t>
            </a:r>
          </a:p>
        </p:txBody>
      </p:sp>
      <p:graphicFrame>
        <p:nvGraphicFramePr>
          <p:cNvPr id="7171" name="Object 2"/>
          <p:cNvGraphicFramePr>
            <a:graphicFrameLocks noChangeAspect="1"/>
          </p:cNvGraphicFramePr>
          <p:nvPr>
            <p:extLst>
              <p:ext uri="{D42A27DB-BD31-4B8C-83A1-F6EECF244321}">
                <p14:modId xmlns:p14="http://schemas.microsoft.com/office/powerpoint/2010/main" val="3351283209"/>
              </p:ext>
            </p:extLst>
          </p:nvPr>
        </p:nvGraphicFramePr>
        <p:xfrm>
          <a:off x="76200" y="838200"/>
          <a:ext cx="8610600" cy="5860098"/>
        </p:xfrm>
        <a:graphic>
          <a:graphicData uri="http://schemas.openxmlformats.org/presentationml/2006/ole">
            <mc:AlternateContent xmlns:mc="http://schemas.openxmlformats.org/markup-compatibility/2006">
              <mc:Choice xmlns:v="urn:schemas-microsoft-com:vml" Requires="v">
                <p:oleObj spid="_x0000_s7179" name="Worksheet" r:id="rId4" imgW="5707557" imgH="5722541" progId="Excel.Sheet.8">
                  <p:link updateAutomatic="1"/>
                </p:oleObj>
              </mc:Choice>
              <mc:Fallback>
                <p:oleObj name="Worksheet" r:id="rId4" imgW="5707557" imgH="5722541" progId="Excel.Sheet.8">
                  <p:link updateAutomatic="1"/>
                  <p:pic>
                    <p:nvPicPr>
                      <p:cNvPr id="0" name="Object 2"/>
                      <p:cNvPicPr>
                        <a:picLocks noChangeAspect="1" noChangeArrowheads="1"/>
                      </p:cNvPicPr>
                      <p:nvPr/>
                    </p:nvPicPr>
                    <p:blipFill>
                      <a:blip r:embed="rId5"/>
                      <a:srcRect/>
                      <a:stretch>
                        <a:fillRect/>
                      </a:stretch>
                    </p:blipFill>
                    <p:spPr bwMode="auto">
                      <a:xfrm>
                        <a:off x="76200" y="838200"/>
                        <a:ext cx="8610600" cy="5860098"/>
                      </a:xfrm>
                      <a:prstGeom prst="rect">
                        <a:avLst/>
                      </a:prstGeom>
                      <a:noFill/>
                      <a:ln>
                        <a:noFill/>
                      </a:ln>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574675" y="304800"/>
            <a:ext cx="8001000" cy="609600"/>
          </a:xfrm>
        </p:spPr>
        <p:txBody>
          <a:bodyPr>
            <a:normAutofit fontScale="90000"/>
          </a:bodyPr>
          <a:lstStyle/>
          <a:p>
            <a:pPr eaLnBrk="1" fontAlgn="auto" hangingPunct="1">
              <a:spcAft>
                <a:spcPts val="0"/>
              </a:spcAft>
              <a:defRPr/>
            </a:pPr>
            <a:r>
              <a:rPr lang="en-US" altLang="en-US" dirty="0" smtClean="0"/>
              <a:t>Questions/Comments</a:t>
            </a:r>
          </a:p>
        </p:txBody>
      </p:sp>
      <p:pic>
        <p:nvPicPr>
          <p:cNvPr id="30723" name="Picture 5" descr="MCj039175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057400"/>
            <a:ext cx="3348038"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Supplemental Information</a:t>
            </a:r>
            <a:endParaRPr lang="en-US" dirty="0"/>
          </a:p>
        </p:txBody>
      </p:sp>
      <p:sp>
        <p:nvSpPr>
          <p:cNvPr id="31747" name="Content Placeholder 2"/>
          <p:cNvSpPr>
            <a:spLocks noGrp="1"/>
          </p:cNvSpPr>
          <p:nvPr>
            <p:ph idx="1"/>
          </p:nvPr>
        </p:nvSpPr>
        <p:spPr/>
        <p:txBody>
          <a:bodyPr/>
          <a:lstStyle/>
          <a:p>
            <a:pPr marL="0" indent="0" algn="ctr">
              <a:buFont typeface="Arial" charset="0"/>
              <a:buNone/>
            </a:pPr>
            <a:r>
              <a:rPr lang="en-US" altLang="en-US" sz="4800" dirty="0" smtClean="0"/>
              <a:t>Major Project back-up Information for </a:t>
            </a:r>
          </a:p>
          <a:p>
            <a:pPr marL="0" indent="0" algn="ctr">
              <a:buFont typeface="Arial" charset="0"/>
              <a:buNone/>
            </a:pPr>
            <a:r>
              <a:rPr lang="en-US" altLang="en-US" sz="4800" dirty="0" smtClean="0"/>
              <a:t>2019-20 through 2023-24</a:t>
            </a:r>
          </a:p>
        </p:txBody>
      </p:sp>
    </p:spTree>
    <p:extLst>
      <p:ext uri="{BB962C8B-B14F-4D97-AF65-F5344CB8AC3E}">
        <p14:creationId xmlns:p14="http://schemas.microsoft.com/office/powerpoint/2010/main" val="3463484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2400" y="451645"/>
            <a:ext cx="6858000" cy="919956"/>
          </a:xfrm>
        </p:spPr>
        <p:txBody>
          <a:bodyPr/>
          <a:lstStyle/>
          <a:p>
            <a:pPr algn="ctr" eaLnBrk="1" hangingPunct="1"/>
            <a:r>
              <a:rPr lang="en-US" altLang="en-US" sz="2400" b="1" dirty="0" smtClean="0"/>
              <a:t>Bridge Replacement – US 3 (DW Highway)</a:t>
            </a:r>
          </a:p>
        </p:txBody>
      </p:sp>
      <p:sp>
        <p:nvSpPr>
          <p:cNvPr id="15363" name="Rectangle 3"/>
          <p:cNvSpPr>
            <a:spLocks noGrp="1" noChangeArrowheads="1"/>
          </p:cNvSpPr>
          <p:nvPr>
            <p:ph type="subTitle" idx="1"/>
          </p:nvPr>
        </p:nvSpPr>
        <p:spPr>
          <a:xfrm>
            <a:off x="228600" y="1524000"/>
            <a:ext cx="6400800" cy="1752600"/>
          </a:xfrm>
        </p:spPr>
        <p:txBody>
          <a:bodyPr/>
          <a:lstStyle/>
          <a:p>
            <a:pPr eaLnBrk="1" hangingPunct="1">
              <a:lnSpc>
                <a:spcPct val="80000"/>
              </a:lnSpc>
            </a:pPr>
            <a:r>
              <a:rPr lang="en-US" altLang="en-US" sz="1600" dirty="0" smtClean="0"/>
              <a:t>US 3 bridge over </a:t>
            </a:r>
            <a:r>
              <a:rPr lang="en-US" altLang="en-US" sz="1600" dirty="0" err="1" smtClean="0"/>
              <a:t>Baboosic</a:t>
            </a:r>
            <a:r>
              <a:rPr lang="en-US" altLang="en-US" sz="1600" dirty="0" smtClean="0"/>
              <a:t> Brook (#118/135) was constructed in 1933.  The concrete arch bridge has a 20 foot span.  The US 3 bridge currently has a Federal Sufficiency Rating of 60.2% and a National Bridge Inventory Status of </a:t>
            </a:r>
            <a:r>
              <a:rPr lang="en-US" altLang="en-US" sz="1600" i="1" dirty="0" smtClean="0"/>
              <a:t>structurally deficient</a:t>
            </a:r>
            <a:r>
              <a:rPr lang="en-US" altLang="en-US" sz="1600" dirty="0" smtClean="0"/>
              <a:t>.</a:t>
            </a:r>
          </a:p>
          <a:p>
            <a:pPr eaLnBrk="1" hangingPunct="1">
              <a:lnSpc>
                <a:spcPct val="80000"/>
              </a:lnSpc>
            </a:pPr>
            <a:endParaRPr lang="en-US" altLang="en-US" sz="1600" dirty="0" smtClean="0"/>
          </a:p>
          <a:p>
            <a:pPr eaLnBrk="1" hangingPunct="1">
              <a:lnSpc>
                <a:spcPct val="80000"/>
              </a:lnSpc>
            </a:pPr>
            <a:r>
              <a:rPr lang="en-US" altLang="en-US" sz="1600" dirty="0" smtClean="0"/>
              <a:t>The bridge will be in the State Bridge Aid Program in which NHDOT pays for 80% of the cost of the project, while the Municipality pays the remaining 20%.</a:t>
            </a:r>
          </a:p>
          <a:p>
            <a:pPr eaLnBrk="1" hangingPunct="1">
              <a:lnSpc>
                <a:spcPct val="80000"/>
              </a:lnSpc>
            </a:pPr>
            <a:endParaRPr lang="en-US" altLang="en-US" sz="1600" dirty="0" smtClean="0"/>
          </a:p>
          <a:p>
            <a:pPr eaLnBrk="1" hangingPunct="1">
              <a:lnSpc>
                <a:spcPct val="80000"/>
              </a:lnSpc>
            </a:pPr>
            <a:r>
              <a:rPr lang="en-US" altLang="en-US" sz="1600" dirty="0" smtClean="0"/>
              <a:t>This bridge is the final road crossing of </a:t>
            </a:r>
            <a:r>
              <a:rPr lang="en-US" altLang="en-US" sz="1600" dirty="0" err="1" smtClean="0"/>
              <a:t>Baboosic</a:t>
            </a:r>
            <a:r>
              <a:rPr lang="en-US" altLang="en-US" sz="1600" dirty="0" smtClean="0"/>
              <a:t> Brook prior to its convergence with the </a:t>
            </a:r>
            <a:r>
              <a:rPr lang="en-US" altLang="en-US" sz="1600" dirty="0" err="1" smtClean="0"/>
              <a:t>Souhegan</a:t>
            </a:r>
            <a:r>
              <a:rPr lang="en-US" altLang="en-US" sz="1600" dirty="0" smtClean="0"/>
              <a:t> River.  Hydraulic analysis of the brook performed by the Town’s bridge consultant shows that the current structure constricts flow, causing higher 50 and 100 year storm elevations upstream.  Replacement of this structure will improve safety along the US 3 corridor by having a wider road and sidewalks, and will have the added benefit of allowing the McGaw Bridge Rd and Bedford Rd bridges to be constructed at lower elevations due to the reduced flood elevation.</a:t>
            </a:r>
          </a:p>
          <a:p>
            <a:pPr eaLnBrk="1" hangingPunct="1">
              <a:lnSpc>
                <a:spcPct val="80000"/>
              </a:lnSpc>
            </a:pPr>
            <a:endParaRPr lang="en-US" altLang="en-US" sz="1600" dirty="0" smtClean="0"/>
          </a:p>
          <a:p>
            <a:pPr eaLnBrk="1" hangingPunct="1">
              <a:lnSpc>
                <a:spcPct val="80000"/>
              </a:lnSpc>
            </a:pPr>
            <a:r>
              <a:rPr lang="en-US" altLang="en-US" sz="1600" dirty="0" smtClean="0"/>
              <a:t>The 2015 AADT (Average Annual Daily Traffic) for this bridge is 14197.  The predicted AADT for 2032 is 19,694.  Construction is expected to occur in 2022/2023.</a:t>
            </a:r>
          </a:p>
        </p:txBody>
      </p:sp>
      <p:sp>
        <p:nvSpPr>
          <p:cNvPr id="15364" name="Text Box 5"/>
          <p:cNvSpPr txBox="1">
            <a:spLocks noChangeArrowheads="1"/>
          </p:cNvSpPr>
          <p:nvPr/>
        </p:nvSpPr>
        <p:spPr bwMode="auto">
          <a:xfrm>
            <a:off x="6792913" y="248285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US 3 looking north.</a:t>
            </a:r>
          </a:p>
        </p:txBody>
      </p:sp>
      <p:sp>
        <p:nvSpPr>
          <p:cNvPr id="15365" name="Text Box 6"/>
          <p:cNvSpPr txBox="1">
            <a:spLocks noChangeArrowheads="1"/>
          </p:cNvSpPr>
          <p:nvPr/>
        </p:nvSpPr>
        <p:spPr bwMode="auto">
          <a:xfrm>
            <a:off x="6781800" y="44958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US 3 bridge, downstream side.</a:t>
            </a:r>
          </a:p>
        </p:txBody>
      </p:sp>
      <p:sp>
        <p:nvSpPr>
          <p:cNvPr id="15366" name="Text Box 8"/>
          <p:cNvSpPr txBox="1">
            <a:spLocks noChangeArrowheads="1"/>
          </p:cNvSpPr>
          <p:nvPr/>
        </p:nvSpPr>
        <p:spPr bwMode="auto">
          <a:xfrm>
            <a:off x="6781800" y="6324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Bank erosion from high velocity flows through current structure..</a:t>
            </a:r>
          </a:p>
        </p:txBody>
      </p:sp>
      <p:sp>
        <p:nvSpPr>
          <p:cNvPr id="15367" name="Text Box 9"/>
          <p:cNvSpPr txBox="1">
            <a:spLocks noChangeArrowheads="1"/>
          </p:cNvSpPr>
          <p:nvPr/>
        </p:nvSpPr>
        <p:spPr bwMode="auto">
          <a:xfrm>
            <a:off x="8077200" y="174625"/>
            <a:ext cx="914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16392" name="Picture 11" descr="DSC02380"/>
          <p:cNvPicPr>
            <a:picLocks noChangeAspect="1" noChangeArrowheads="1"/>
          </p:cNvPicPr>
          <p:nvPr/>
        </p:nvPicPr>
        <p:blipFill>
          <a:blip r:embed="rId2"/>
          <a:srcRect/>
          <a:stretch>
            <a:fillRect/>
          </a:stretch>
        </p:blipFill>
        <p:spPr bwMode="auto">
          <a:xfrm>
            <a:off x="6854825" y="990600"/>
            <a:ext cx="2239963" cy="149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descr="DSC02379"/>
          <p:cNvPicPr>
            <a:picLocks noChangeAspect="1" noChangeArrowheads="1"/>
          </p:cNvPicPr>
          <p:nvPr/>
        </p:nvPicPr>
        <p:blipFill>
          <a:blip r:embed="rId3"/>
          <a:srcRect/>
          <a:stretch>
            <a:fillRect/>
          </a:stretch>
        </p:blipFill>
        <p:spPr bwMode="auto">
          <a:xfrm>
            <a:off x="6854825" y="2970213"/>
            <a:ext cx="2239963" cy="149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3" descr="DSC02378"/>
          <p:cNvPicPr>
            <a:picLocks noChangeAspect="1" noChangeArrowheads="1"/>
          </p:cNvPicPr>
          <p:nvPr/>
        </p:nvPicPr>
        <p:blipFill>
          <a:blip r:embed="rId4"/>
          <a:srcRect/>
          <a:stretch>
            <a:fillRect/>
          </a:stretch>
        </p:blipFill>
        <p:spPr bwMode="auto">
          <a:xfrm>
            <a:off x="6854825" y="4879975"/>
            <a:ext cx="2239963" cy="149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205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38100" y="427037"/>
            <a:ext cx="6743700" cy="944563"/>
          </a:xfrm>
        </p:spPr>
        <p:txBody>
          <a:bodyPr/>
          <a:lstStyle/>
          <a:p>
            <a:pPr algn="ctr" eaLnBrk="1" hangingPunct="1"/>
            <a:r>
              <a:rPr lang="en-US" altLang="en-US" sz="2400" b="1" dirty="0" smtClean="0"/>
              <a:t>Wire Road Intersection Improvements</a:t>
            </a:r>
          </a:p>
        </p:txBody>
      </p:sp>
      <p:sp>
        <p:nvSpPr>
          <p:cNvPr id="20483" name="Rectangle 3"/>
          <p:cNvSpPr>
            <a:spLocks noGrp="1" noChangeArrowheads="1"/>
          </p:cNvSpPr>
          <p:nvPr>
            <p:ph type="subTitle" idx="1"/>
          </p:nvPr>
        </p:nvSpPr>
        <p:spPr>
          <a:xfrm>
            <a:off x="152400" y="1524000"/>
            <a:ext cx="6248400" cy="5334000"/>
          </a:xfrm>
        </p:spPr>
        <p:txBody>
          <a:bodyPr/>
          <a:lstStyle/>
          <a:p>
            <a:pPr eaLnBrk="1" hangingPunct="1"/>
            <a:r>
              <a:rPr lang="en-US" altLang="en-US" sz="1600" dirty="0" smtClean="0"/>
              <a:t>The Wire Rd intersection with Daniel Webster Highway is poorly aligned.  This project will improve safety by realigning the intersection.  </a:t>
            </a:r>
          </a:p>
          <a:p>
            <a:pPr eaLnBrk="1" hangingPunct="1"/>
            <a:endParaRPr lang="en-US" altLang="en-US" sz="1600" dirty="0" smtClean="0"/>
          </a:p>
          <a:p>
            <a:pPr eaLnBrk="1" hangingPunct="1"/>
            <a:r>
              <a:rPr lang="en-US" altLang="en-US" sz="1600" dirty="0" smtClean="0"/>
              <a:t>There have been 19 accidents at the existing intersection from the period of January 1, 2006 to September 18, 2012. Of those, fourteen involved property damage, four resulted in personal injury, one involved a school bus, and one was uninvestigated.</a:t>
            </a:r>
          </a:p>
          <a:p>
            <a:pPr eaLnBrk="1" hangingPunct="1"/>
            <a:endParaRPr lang="en-US" altLang="en-US" sz="1600" dirty="0" smtClean="0"/>
          </a:p>
          <a:p>
            <a:pPr eaLnBrk="1" hangingPunct="1"/>
            <a:r>
              <a:rPr lang="en-US" altLang="en-US" sz="1600" dirty="0" smtClean="0"/>
              <a:t>Various options are being considered:  Sharp curve to align Wire road at a 90 degree angle to Daniel Webster Highway with traffic signals or stop sign (depending on the signal warrant study), or a roundabout intersection.  As part of the project, a new point of ingress/egress to the Twin Bridge Park/</a:t>
            </a:r>
            <a:r>
              <a:rPr lang="en-US" altLang="en-US" sz="1600" dirty="0" err="1" smtClean="0"/>
              <a:t>Bise</a:t>
            </a:r>
            <a:r>
              <a:rPr lang="en-US" altLang="en-US" sz="1600" dirty="0" smtClean="0"/>
              <a:t> Field/MYA Building facilities that would improve safety versus the existing drive across from Church St.</a:t>
            </a:r>
          </a:p>
          <a:p>
            <a:pPr eaLnBrk="1" hangingPunct="1"/>
            <a:endParaRPr lang="en-US" altLang="en-US" sz="1600" dirty="0" smtClean="0"/>
          </a:p>
          <a:p>
            <a:pPr eaLnBrk="1" hangingPunct="1"/>
            <a:r>
              <a:rPr lang="en-US" altLang="en-US" sz="1600" dirty="0" smtClean="0"/>
              <a:t>The project is currently being proposed in the NH DOT 10 year plan and payment will be an 80/20 split (Federal $/Town $).  Construction of the intersection is scheduled for 2026/2027.</a:t>
            </a:r>
          </a:p>
          <a:p>
            <a:pPr eaLnBrk="1" hangingPunct="1"/>
            <a:endParaRPr lang="en-US" altLang="en-US" sz="1600" dirty="0" smtClean="0"/>
          </a:p>
        </p:txBody>
      </p:sp>
      <p:sp>
        <p:nvSpPr>
          <p:cNvPr id="20484" name="Text Box 5"/>
          <p:cNvSpPr txBox="1">
            <a:spLocks noChangeArrowheads="1"/>
          </p:cNvSpPr>
          <p:nvPr/>
        </p:nvSpPr>
        <p:spPr bwMode="auto">
          <a:xfrm>
            <a:off x="6781800" y="2438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Aerial View of Wire Road/DW Highway Intersection.</a:t>
            </a:r>
          </a:p>
        </p:txBody>
      </p:sp>
      <p:sp>
        <p:nvSpPr>
          <p:cNvPr id="20485" name="Text Box 7"/>
          <p:cNvSpPr txBox="1">
            <a:spLocks noChangeArrowheads="1"/>
          </p:cNvSpPr>
          <p:nvPr/>
        </p:nvSpPr>
        <p:spPr bwMode="auto">
          <a:xfrm>
            <a:off x="6781800" y="44958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Signalized Intersection.</a:t>
            </a:r>
          </a:p>
        </p:txBody>
      </p:sp>
      <p:sp>
        <p:nvSpPr>
          <p:cNvPr id="20486" name="Text Box 9"/>
          <p:cNvSpPr txBox="1">
            <a:spLocks noChangeArrowheads="1"/>
          </p:cNvSpPr>
          <p:nvPr/>
        </p:nvSpPr>
        <p:spPr bwMode="auto">
          <a:xfrm>
            <a:off x="6781800" y="63246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Roundabout Intersection.</a:t>
            </a:r>
          </a:p>
        </p:txBody>
      </p:sp>
      <p:sp>
        <p:nvSpPr>
          <p:cNvPr id="20487" name="Text Box 10"/>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23560" name="Picture 14" descr="Wire Rd"/>
          <p:cNvPicPr>
            <a:picLocks noChangeAspect="1" noChangeArrowheads="1"/>
          </p:cNvPicPr>
          <p:nvPr/>
        </p:nvPicPr>
        <p:blipFill>
          <a:blip r:embed="rId2"/>
          <a:srcRect/>
          <a:stretch>
            <a:fillRect/>
          </a:stretch>
        </p:blipFill>
        <p:spPr bwMode="auto">
          <a:xfrm>
            <a:off x="6858000" y="2971800"/>
            <a:ext cx="1928813" cy="1490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561" name="Picture 18" descr="Wire rd Satellite"/>
          <p:cNvPicPr>
            <a:picLocks noChangeAspect="1" noChangeArrowheads="1"/>
          </p:cNvPicPr>
          <p:nvPr/>
        </p:nvPicPr>
        <p:blipFill>
          <a:blip r:embed="rId3"/>
          <a:srcRect/>
          <a:stretch>
            <a:fillRect/>
          </a:stretch>
        </p:blipFill>
        <p:spPr bwMode="auto">
          <a:xfrm>
            <a:off x="6781800" y="990600"/>
            <a:ext cx="2257425" cy="149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9" descr="Wire Roundabout"/>
          <p:cNvPicPr>
            <a:picLocks noChangeAspect="1" noChangeArrowheads="1"/>
          </p:cNvPicPr>
          <p:nvPr/>
        </p:nvPicPr>
        <p:blipFill>
          <a:blip r:embed="rId4"/>
          <a:srcRect/>
          <a:stretch>
            <a:fillRect/>
          </a:stretch>
        </p:blipFill>
        <p:spPr bwMode="auto">
          <a:xfrm>
            <a:off x="6705600" y="4876800"/>
            <a:ext cx="2286000" cy="149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608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0960" y="427037"/>
            <a:ext cx="6644640" cy="868363"/>
          </a:xfrm>
        </p:spPr>
        <p:txBody>
          <a:bodyPr/>
          <a:lstStyle/>
          <a:p>
            <a:pPr algn="ctr" eaLnBrk="1" hangingPunct="1"/>
            <a:r>
              <a:rPr lang="en-US" altLang="en-US" sz="2400" b="1" dirty="0" smtClean="0"/>
              <a:t>Turkey Hill Rd Intersection Improvements</a:t>
            </a:r>
          </a:p>
        </p:txBody>
      </p:sp>
      <p:sp>
        <p:nvSpPr>
          <p:cNvPr id="21507" name="Rectangle 3"/>
          <p:cNvSpPr>
            <a:spLocks noGrp="1" noChangeArrowheads="1"/>
          </p:cNvSpPr>
          <p:nvPr>
            <p:ph type="subTitle" idx="1"/>
          </p:nvPr>
        </p:nvSpPr>
        <p:spPr>
          <a:xfrm>
            <a:off x="152400" y="1524000"/>
            <a:ext cx="6172200" cy="5334000"/>
          </a:xfrm>
        </p:spPr>
        <p:txBody>
          <a:bodyPr/>
          <a:lstStyle/>
          <a:p>
            <a:pPr eaLnBrk="1" hangingPunct="1"/>
            <a:r>
              <a:rPr lang="en-US" altLang="en-US" sz="1600" dirty="0" smtClean="0"/>
              <a:t>The Turkey Hill Rd intersection with </a:t>
            </a:r>
            <a:r>
              <a:rPr lang="en-US" altLang="en-US" sz="1600" dirty="0" err="1" smtClean="0"/>
              <a:t>Baboosic</a:t>
            </a:r>
            <a:r>
              <a:rPr lang="en-US" altLang="en-US" sz="1600" dirty="0" smtClean="0"/>
              <a:t> Lake Road is poorly aligned.  This project will improve safety by realigning the intersection.  </a:t>
            </a:r>
          </a:p>
          <a:p>
            <a:pPr eaLnBrk="1" hangingPunct="1"/>
            <a:endParaRPr lang="en-US" altLang="en-US" sz="1600" dirty="0" smtClean="0"/>
          </a:p>
          <a:p>
            <a:pPr eaLnBrk="1" hangingPunct="1"/>
            <a:r>
              <a:rPr lang="en-US" altLang="en-US" sz="1600" dirty="0" smtClean="0"/>
              <a:t>There have been 15 accidents at the existing intersection from the period of January 1, 2005 to September 18, 2012. Of those, twelve involved property damage, four resulted in personal injury, and one was uninvestigated (parties came to PD to report accident).</a:t>
            </a:r>
          </a:p>
          <a:p>
            <a:pPr eaLnBrk="1" hangingPunct="1"/>
            <a:endParaRPr lang="en-US" altLang="en-US" sz="1600" dirty="0" smtClean="0"/>
          </a:p>
          <a:p>
            <a:pPr eaLnBrk="1" hangingPunct="1"/>
            <a:r>
              <a:rPr lang="en-US" altLang="en-US" sz="1600" dirty="0" smtClean="0"/>
              <a:t>Two design concepts are being considered: Curve the end of Turkey Hill Rd to align at a 90 degree angle to </a:t>
            </a:r>
            <a:r>
              <a:rPr lang="en-US" altLang="en-US" sz="1600" dirty="0" err="1" smtClean="0"/>
              <a:t>Baboosic</a:t>
            </a:r>
            <a:r>
              <a:rPr lang="en-US" altLang="en-US" sz="1600" dirty="0" smtClean="0"/>
              <a:t> Lake Rd, or a roundabout intersection.  </a:t>
            </a:r>
          </a:p>
          <a:p>
            <a:pPr eaLnBrk="1" hangingPunct="1"/>
            <a:endParaRPr lang="en-US" altLang="en-US" sz="1600" dirty="0" smtClean="0"/>
          </a:p>
          <a:p>
            <a:pPr eaLnBrk="1" hangingPunct="1"/>
            <a:r>
              <a:rPr lang="en-US" altLang="en-US" sz="1600" dirty="0" smtClean="0"/>
              <a:t>Engineering for the project will be performed by Public Works staff.  Construction is anticipated in 2019-20.</a:t>
            </a:r>
          </a:p>
        </p:txBody>
      </p:sp>
      <p:sp>
        <p:nvSpPr>
          <p:cNvPr id="21508" name="Text Box 5"/>
          <p:cNvSpPr txBox="1">
            <a:spLocks noChangeArrowheads="1"/>
          </p:cNvSpPr>
          <p:nvPr/>
        </p:nvSpPr>
        <p:spPr bwMode="auto">
          <a:xfrm>
            <a:off x="6781800" y="2438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Aerial View of Turkey Hill Rd/ Baboosic Lake Rd  Intersection.</a:t>
            </a:r>
          </a:p>
        </p:txBody>
      </p:sp>
      <p:sp>
        <p:nvSpPr>
          <p:cNvPr id="21509" name="Text Box 7"/>
          <p:cNvSpPr txBox="1">
            <a:spLocks noChangeArrowheads="1"/>
          </p:cNvSpPr>
          <p:nvPr/>
        </p:nvSpPr>
        <p:spPr bwMode="auto">
          <a:xfrm>
            <a:off x="6629400" y="449580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Curved Rd w/Stop Intersection</a:t>
            </a:r>
          </a:p>
        </p:txBody>
      </p:sp>
      <p:sp>
        <p:nvSpPr>
          <p:cNvPr id="21510" name="Text Box 9"/>
          <p:cNvSpPr txBox="1">
            <a:spLocks noChangeArrowheads="1"/>
          </p:cNvSpPr>
          <p:nvPr/>
        </p:nvSpPr>
        <p:spPr bwMode="auto">
          <a:xfrm>
            <a:off x="6781800" y="63246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Roundabout Intersection.</a:t>
            </a:r>
          </a:p>
        </p:txBody>
      </p:sp>
      <p:sp>
        <p:nvSpPr>
          <p:cNvPr id="21511" name="Text Box 10"/>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2" name="Picture 12" descr="Turkey Hill rd Satellite"/>
          <p:cNvPicPr>
            <a:picLocks noChangeAspect="1" noChangeArrowheads="1"/>
          </p:cNvPicPr>
          <p:nvPr/>
        </p:nvPicPr>
        <p:blipFill>
          <a:blip r:embed="rId2"/>
          <a:srcRect/>
          <a:stretch>
            <a:fillRect/>
          </a:stretch>
        </p:blipFill>
        <p:spPr bwMode="auto">
          <a:xfrm>
            <a:off x="6705600" y="990600"/>
            <a:ext cx="2249488" cy="1490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7" descr="THR Intersection"/>
          <p:cNvPicPr>
            <a:picLocks noChangeAspect="1" noChangeArrowheads="1"/>
          </p:cNvPicPr>
          <p:nvPr/>
        </p:nvPicPr>
        <p:blipFill>
          <a:blip r:embed="rId3"/>
          <a:srcRect/>
          <a:stretch>
            <a:fillRect/>
          </a:stretch>
        </p:blipFill>
        <p:spPr bwMode="auto">
          <a:xfrm>
            <a:off x="6477000" y="2971800"/>
            <a:ext cx="2522538" cy="149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8" descr="BLR Roundabout"/>
          <p:cNvPicPr>
            <a:picLocks noChangeAspect="1" noChangeArrowheads="1"/>
          </p:cNvPicPr>
          <p:nvPr/>
        </p:nvPicPr>
        <p:blipFill>
          <a:blip r:embed="rId4"/>
          <a:srcRect/>
          <a:stretch>
            <a:fillRect/>
          </a:stretch>
        </p:blipFill>
        <p:spPr bwMode="auto">
          <a:xfrm>
            <a:off x="6934200" y="4876800"/>
            <a:ext cx="1654175" cy="148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177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52400" y="533401"/>
            <a:ext cx="6480175" cy="838200"/>
          </a:xfrm>
        </p:spPr>
        <p:txBody>
          <a:bodyPr/>
          <a:lstStyle/>
          <a:p>
            <a:pPr algn="ctr" eaLnBrk="1" hangingPunct="1"/>
            <a:r>
              <a:rPr lang="en-US" altLang="en-US" sz="2400" b="1" dirty="0" smtClean="0"/>
              <a:t>Merrimack River Boat Ramp Access Improvement</a:t>
            </a:r>
          </a:p>
        </p:txBody>
      </p:sp>
      <p:sp>
        <p:nvSpPr>
          <p:cNvPr id="22531" name="Rectangle 10"/>
          <p:cNvSpPr>
            <a:spLocks noGrp="1" noChangeArrowheads="1"/>
          </p:cNvSpPr>
          <p:nvPr>
            <p:ph type="subTitle" idx="1"/>
          </p:nvPr>
        </p:nvSpPr>
        <p:spPr>
          <a:xfrm>
            <a:off x="76200" y="1524000"/>
            <a:ext cx="6248400" cy="5562600"/>
          </a:xfrm>
        </p:spPr>
        <p:txBody>
          <a:bodyPr/>
          <a:lstStyle/>
          <a:p>
            <a:pPr eaLnBrk="1" hangingPunct="1"/>
            <a:r>
              <a:rPr lang="en-US" altLang="en-US" sz="1800" dirty="0" smtClean="0"/>
              <a:t>Access to the Merrimack River for larger, recreational boat use is currently difficult or not possible due to the limitations with the Griffin Street boat </a:t>
            </a:r>
            <a:r>
              <a:rPr lang="en-US" altLang="en-US" sz="1600" dirty="0" smtClean="0"/>
              <a:t>ramp</a:t>
            </a:r>
            <a:r>
              <a:rPr lang="en-US" altLang="en-US" sz="1800" dirty="0" smtClean="0"/>
              <a:t> and ramp access.  The State Fish and Game Department has funds to provide boat ramp improvements.  Due to the difficult access at Griffin Street Public Works is exploring another option utilizing the land south of the Wastewater Treatment Facility.</a:t>
            </a:r>
          </a:p>
          <a:p>
            <a:pPr eaLnBrk="1" hangingPunct="1"/>
            <a:endParaRPr lang="en-US" altLang="en-US" sz="1800" dirty="0" smtClean="0"/>
          </a:p>
          <a:p>
            <a:pPr eaLnBrk="1" hangingPunct="1"/>
            <a:r>
              <a:rPr lang="en-US" altLang="en-US" sz="1800" dirty="0" smtClean="0"/>
              <a:t>The State Fish and Game Dept. can provide 50/50 matching funding up to $200,000 to the qualifying applicants.  Access across the railroad tracks in this area is much better.  The fence line along the sewage treatment plant will need to be moved or relocated.  Extensive grading will need to be done to get to the water.  Applications are on a 2 year cycle and will be accepted in 2018.</a:t>
            </a:r>
          </a:p>
          <a:p>
            <a:pPr eaLnBrk="1" hangingPunct="1"/>
            <a:endParaRPr lang="en-US" altLang="en-US" sz="400" dirty="0" smtClean="0"/>
          </a:p>
          <a:p>
            <a:pPr eaLnBrk="1" hangingPunct="1"/>
            <a:endParaRPr lang="en-US" altLang="en-US" sz="400" dirty="0" smtClean="0"/>
          </a:p>
          <a:p>
            <a:pPr eaLnBrk="1" hangingPunct="1"/>
            <a:endParaRPr lang="en-US" altLang="en-US" sz="400" dirty="0" smtClean="0"/>
          </a:p>
        </p:txBody>
      </p:sp>
      <p:sp>
        <p:nvSpPr>
          <p:cNvPr id="22532" name="Text Box 3"/>
          <p:cNvSpPr txBox="1">
            <a:spLocks noChangeArrowheads="1"/>
          </p:cNvSpPr>
          <p:nvPr/>
        </p:nvSpPr>
        <p:spPr bwMode="auto">
          <a:xfrm>
            <a:off x="6740525" y="2819400"/>
            <a:ext cx="2209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Aerial View</a:t>
            </a:r>
          </a:p>
        </p:txBody>
      </p:sp>
      <p:sp>
        <p:nvSpPr>
          <p:cNvPr id="22533" name="Text Box 4"/>
          <p:cNvSpPr txBox="1">
            <a:spLocks noChangeArrowheads="1"/>
          </p:cNvSpPr>
          <p:nvPr/>
        </p:nvSpPr>
        <p:spPr bwMode="auto">
          <a:xfrm>
            <a:off x="6802438" y="4500563"/>
            <a:ext cx="1997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Proposed access &amp; ramp area</a:t>
            </a:r>
          </a:p>
        </p:txBody>
      </p:sp>
      <p:sp>
        <p:nvSpPr>
          <p:cNvPr id="22534" name="Text Box 6"/>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2" name="Picture 1"/>
          <p:cNvPicPr>
            <a:picLocks noChangeAspect="1"/>
          </p:cNvPicPr>
          <p:nvPr/>
        </p:nvPicPr>
        <p:blipFill>
          <a:blip r:embed="rId2"/>
          <a:stretch>
            <a:fillRect/>
          </a:stretch>
        </p:blipFill>
        <p:spPr>
          <a:xfrm>
            <a:off x="6632575" y="990600"/>
            <a:ext cx="2268538" cy="17526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a:srcRect t="35236" b="15558"/>
          <a:stretch/>
        </p:blipFill>
        <p:spPr>
          <a:xfrm>
            <a:off x="6819900" y="4876800"/>
            <a:ext cx="1997075" cy="168751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a:srcRect l="14243" t="4589" r="9670" b="5376"/>
          <a:stretch/>
        </p:blipFill>
        <p:spPr>
          <a:xfrm>
            <a:off x="6764338" y="3095625"/>
            <a:ext cx="2106612" cy="1404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6798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76200" y="609600"/>
            <a:ext cx="8153400" cy="533400"/>
          </a:xfrm>
        </p:spPr>
        <p:txBody>
          <a:bodyPr/>
          <a:lstStyle/>
          <a:p>
            <a:pPr algn="ctr" eaLnBrk="1" hangingPunct="1"/>
            <a:r>
              <a:rPr lang="en-US" altLang="en-US" sz="2400" b="1" dirty="0" smtClean="0"/>
              <a:t>Sidewalk Enhancement – DW Highway and Woodbury St</a:t>
            </a:r>
          </a:p>
        </p:txBody>
      </p:sp>
      <p:sp>
        <p:nvSpPr>
          <p:cNvPr id="24579" name="Text Box 3"/>
          <p:cNvSpPr txBox="1">
            <a:spLocks noChangeArrowheads="1"/>
          </p:cNvSpPr>
          <p:nvPr/>
        </p:nvSpPr>
        <p:spPr bwMode="auto">
          <a:xfrm>
            <a:off x="6781800" y="644525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1200">
                <a:solidFill>
                  <a:srgbClr val="000000"/>
                </a:solidFill>
                <a:latin typeface="Times New Roman" pitchFamily="18" charset="0"/>
              </a:rPr>
              <a:t>Woodbury St Sidewalk </a:t>
            </a:r>
          </a:p>
        </p:txBody>
      </p:sp>
      <p:sp>
        <p:nvSpPr>
          <p:cNvPr id="24580" name="Text Box 4"/>
          <p:cNvSpPr txBox="1">
            <a:spLocks noChangeArrowheads="1"/>
          </p:cNvSpPr>
          <p:nvPr/>
        </p:nvSpPr>
        <p:spPr bwMode="auto">
          <a:xfrm>
            <a:off x="6707188" y="4556125"/>
            <a:ext cx="22098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1200">
                <a:solidFill>
                  <a:srgbClr val="000000"/>
                </a:solidFill>
                <a:latin typeface="Times New Roman" pitchFamily="18" charset="0"/>
              </a:rPr>
              <a:t>Twin Bridge Park &amp; Kids Kove </a:t>
            </a:r>
          </a:p>
        </p:txBody>
      </p:sp>
      <p:sp>
        <p:nvSpPr>
          <p:cNvPr id="24581" name="Text Box 5"/>
          <p:cNvSpPr txBox="1">
            <a:spLocks noChangeArrowheads="1"/>
          </p:cNvSpPr>
          <p:nvPr/>
        </p:nvSpPr>
        <p:spPr bwMode="auto">
          <a:xfrm>
            <a:off x="6743700" y="2543175"/>
            <a:ext cx="213518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1200">
                <a:solidFill>
                  <a:srgbClr val="000000"/>
                </a:solidFill>
                <a:latin typeface="Times New Roman" pitchFamily="18" charset="0"/>
              </a:rPr>
              <a:t>Crossing at Baboosic Brook</a:t>
            </a:r>
          </a:p>
        </p:txBody>
      </p:sp>
      <p:sp>
        <p:nvSpPr>
          <p:cNvPr id="24582" name="Text Box 6"/>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sp>
        <p:nvSpPr>
          <p:cNvPr id="24583" name="Rectangle 7"/>
          <p:cNvSpPr>
            <a:spLocks noGrp="1" noChangeArrowheads="1"/>
          </p:cNvSpPr>
          <p:nvPr>
            <p:ph type="subTitle" idx="1"/>
          </p:nvPr>
        </p:nvSpPr>
        <p:spPr>
          <a:xfrm>
            <a:off x="228600" y="1524000"/>
            <a:ext cx="6400800" cy="5195888"/>
          </a:xfrm>
        </p:spPr>
        <p:txBody>
          <a:bodyPr/>
          <a:lstStyle/>
          <a:p>
            <a:pPr eaLnBrk="1" hangingPunct="1">
              <a:lnSpc>
                <a:spcPct val="80000"/>
              </a:lnSpc>
            </a:pPr>
            <a:r>
              <a:rPr lang="en-US" altLang="en-US" sz="1800" dirty="0" smtClean="0"/>
              <a:t>The Town of </a:t>
            </a:r>
            <a:r>
              <a:rPr lang="en-US" altLang="en-US" sz="1600" dirty="0" smtClean="0"/>
              <a:t>Merrimack</a:t>
            </a:r>
            <a:r>
              <a:rPr lang="en-US" altLang="en-US" sz="1800" dirty="0" smtClean="0"/>
              <a:t> has applied for a grant opportunity through FHWA/NHDOT to construct sidewalks.  This grant will allow the Town of Merrimack to achieve sidewalk priorities #2, #3 and #6 as outlined in the 2009 Town Center Pedestrian and Trail Master Plan.  The goal is to provide a safe and inviting access for the Town residents and visitors to patronize local business, access parks, municipal buildings, schools and other key destinations in the Town Center Area.</a:t>
            </a:r>
          </a:p>
          <a:p>
            <a:pPr eaLnBrk="1" hangingPunct="1">
              <a:lnSpc>
                <a:spcPct val="80000"/>
              </a:lnSpc>
            </a:pPr>
            <a:endParaRPr lang="en-US" altLang="en-US" sz="400" dirty="0" smtClean="0"/>
          </a:p>
          <a:p>
            <a:pPr eaLnBrk="1" hangingPunct="1">
              <a:lnSpc>
                <a:spcPct val="80000"/>
              </a:lnSpc>
            </a:pPr>
            <a:r>
              <a:rPr lang="en-US" altLang="en-US" sz="1800" dirty="0" smtClean="0"/>
              <a:t>The first section consists of 1,400 feet along DW Highway connecting Church St to Twin Bridge Rd.  This section will tie the Library, Adult Community Center to the MYA Building at Twin Bridge Park and Kids </a:t>
            </a:r>
            <a:r>
              <a:rPr lang="en-US" altLang="en-US" sz="1800" dirty="0" err="1" smtClean="0"/>
              <a:t>Kove</a:t>
            </a:r>
            <a:r>
              <a:rPr lang="en-US" altLang="en-US" sz="1800" dirty="0" smtClean="0"/>
              <a:t> Playground.  In conjunction with the Wire Rd intersection upgrades and the US 3 bridge replacement, this section of sidewalk will make the area safer for all pedestrians.</a:t>
            </a:r>
          </a:p>
          <a:p>
            <a:pPr eaLnBrk="1" hangingPunct="1">
              <a:lnSpc>
                <a:spcPct val="80000"/>
              </a:lnSpc>
            </a:pPr>
            <a:endParaRPr lang="en-US" altLang="en-US" sz="400" dirty="0" smtClean="0"/>
          </a:p>
          <a:p>
            <a:pPr eaLnBrk="1" hangingPunct="1">
              <a:lnSpc>
                <a:spcPct val="80000"/>
              </a:lnSpc>
            </a:pPr>
            <a:r>
              <a:rPr lang="en-US" altLang="en-US" sz="1800" dirty="0" smtClean="0"/>
              <a:t>The second part of this grant will install 1,300 feet of sidewalk along Woodbury St connecting the High School to DW Highway and the </a:t>
            </a:r>
            <a:r>
              <a:rPr lang="en-US" altLang="en-US" sz="1800" dirty="0" err="1" smtClean="0"/>
              <a:t>Souhegan</a:t>
            </a:r>
            <a:r>
              <a:rPr lang="en-US" altLang="en-US" sz="1800" dirty="0" smtClean="0"/>
              <a:t> River Trail Project. This will complete to loop to and from Watson Park and Merrimack High School.</a:t>
            </a:r>
          </a:p>
          <a:p>
            <a:pPr eaLnBrk="1" hangingPunct="1">
              <a:lnSpc>
                <a:spcPct val="80000"/>
              </a:lnSpc>
            </a:pPr>
            <a:endParaRPr lang="en-US" altLang="en-US" sz="400" dirty="0" smtClean="0"/>
          </a:p>
          <a:p>
            <a:pPr eaLnBrk="1" hangingPunct="1">
              <a:lnSpc>
                <a:spcPct val="80000"/>
              </a:lnSpc>
            </a:pPr>
            <a:r>
              <a:rPr lang="en-US" altLang="en-US" sz="1800" dirty="0" smtClean="0"/>
              <a:t>Preliminary design will begin early 2018 with construction expected for 2020.</a:t>
            </a:r>
          </a:p>
        </p:txBody>
      </p:sp>
      <p:pic>
        <p:nvPicPr>
          <p:cNvPr id="15368" name="Picture 8"/>
          <p:cNvPicPr>
            <a:picLocks noChangeAspect="1" noChangeArrowheads="1"/>
          </p:cNvPicPr>
          <p:nvPr/>
        </p:nvPicPr>
        <p:blipFill>
          <a:blip r:embed="rId3"/>
          <a:stretch>
            <a:fillRect/>
          </a:stretch>
        </p:blipFill>
        <p:spPr bwMode="auto">
          <a:xfrm>
            <a:off x="6778625" y="2971800"/>
            <a:ext cx="2060575" cy="1546225"/>
          </a:xfrm>
          <a:prstGeom prst="rect">
            <a:avLst/>
          </a:prstGeom>
          <a:ln>
            <a:noFill/>
          </a:ln>
          <a:effectLst>
            <a:outerShdw blurRad="292100" dist="139700" dir="2700000" algn="tl" rotWithShape="0">
              <a:srgbClr val="333333">
                <a:alpha val="65000"/>
              </a:srgbClr>
            </a:outerShdw>
          </a:effectLst>
          <a:scene3d>
            <a:camera prst="obliqueBottomRigh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p:cNvPicPr>
            <a:picLocks noChangeAspect="1" noChangeArrowheads="1"/>
          </p:cNvPicPr>
          <p:nvPr/>
        </p:nvPicPr>
        <p:blipFill>
          <a:blip r:embed="rId4"/>
          <a:stretch>
            <a:fillRect/>
          </a:stretch>
        </p:blipFill>
        <p:spPr bwMode="auto">
          <a:xfrm>
            <a:off x="6816725" y="4876800"/>
            <a:ext cx="1984375" cy="1489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M:\DPWAdmin\Projects\TAP - 2016\PHOTOS\AUG_23_2016\IMG_20160823_130237758.jpg"/>
          <p:cNvPicPr>
            <a:picLocks noChangeAspect="1" noChangeArrowheads="1"/>
          </p:cNvPicPr>
          <p:nvPr/>
        </p:nvPicPr>
        <p:blipFill rotWithShape="1">
          <a:blip r:embed="rId5"/>
          <a:srcRect b="-1"/>
          <a:stretch/>
        </p:blipFill>
        <p:spPr bwMode="auto">
          <a:xfrm>
            <a:off x="6781800" y="933450"/>
            <a:ext cx="2019300" cy="1563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530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77788" y="609600"/>
            <a:ext cx="7772400" cy="533400"/>
          </a:xfrm>
        </p:spPr>
        <p:txBody>
          <a:bodyPr/>
          <a:lstStyle/>
          <a:p>
            <a:pPr algn="ctr" eaLnBrk="1" hangingPunct="1"/>
            <a:r>
              <a:rPr lang="en-US" altLang="en-US" sz="2400" b="1" dirty="0" smtClean="0"/>
              <a:t>Sidewalk Enhancement – DW Hwy. &amp; </a:t>
            </a:r>
            <a:r>
              <a:rPr lang="en-US" altLang="en-US" sz="2400" b="1" dirty="0" err="1" smtClean="0"/>
              <a:t>Baboosic</a:t>
            </a:r>
            <a:r>
              <a:rPr lang="en-US" altLang="en-US" sz="2400" b="1" dirty="0" smtClean="0"/>
              <a:t> Lake Rd </a:t>
            </a:r>
          </a:p>
        </p:txBody>
      </p:sp>
      <p:sp>
        <p:nvSpPr>
          <p:cNvPr id="25603" name="Text Box 3"/>
          <p:cNvSpPr txBox="1">
            <a:spLocks noChangeArrowheads="1"/>
          </p:cNvSpPr>
          <p:nvPr/>
        </p:nvSpPr>
        <p:spPr bwMode="auto">
          <a:xfrm>
            <a:off x="6629400" y="4495800"/>
            <a:ext cx="2362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solidFill>
                  <a:srgbClr val="000000"/>
                </a:solidFill>
                <a:latin typeface="Times New Roman" pitchFamily="18" charset="0"/>
              </a:rPr>
              <a:t>Crosswalk from school to nothing</a:t>
            </a:r>
          </a:p>
        </p:txBody>
      </p:sp>
      <p:sp>
        <p:nvSpPr>
          <p:cNvPr id="25604" name="Text Box 4"/>
          <p:cNvSpPr txBox="1">
            <a:spLocks noChangeArrowheads="1"/>
          </p:cNvSpPr>
          <p:nvPr/>
        </p:nvSpPr>
        <p:spPr bwMode="auto">
          <a:xfrm>
            <a:off x="6592888" y="2538413"/>
            <a:ext cx="2514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solidFill>
                  <a:srgbClr val="000000"/>
                </a:solidFill>
                <a:latin typeface="Times New Roman" pitchFamily="18" charset="0"/>
              </a:rPr>
              <a:t>Baboosic Lake Rd by Police Station</a:t>
            </a:r>
          </a:p>
        </p:txBody>
      </p:sp>
      <p:sp>
        <p:nvSpPr>
          <p:cNvPr id="25605" name="Text Box 5"/>
          <p:cNvSpPr txBox="1">
            <a:spLocks noChangeArrowheads="1"/>
          </p:cNvSpPr>
          <p:nvPr/>
        </p:nvSpPr>
        <p:spPr bwMode="auto">
          <a:xfrm>
            <a:off x="6629400" y="6462713"/>
            <a:ext cx="23622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solidFill>
                  <a:srgbClr val="000000"/>
                </a:solidFill>
                <a:latin typeface="Times New Roman" pitchFamily="18" charset="0"/>
              </a:rPr>
              <a:t>DW Highway by Twin Bridge Park</a:t>
            </a:r>
          </a:p>
        </p:txBody>
      </p:sp>
      <p:sp>
        <p:nvSpPr>
          <p:cNvPr id="25606" name="Text Box 6"/>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sp>
        <p:nvSpPr>
          <p:cNvPr id="25607" name="Rectangle 7"/>
          <p:cNvSpPr>
            <a:spLocks noGrp="1" noChangeArrowheads="1"/>
          </p:cNvSpPr>
          <p:nvPr>
            <p:ph type="subTitle" idx="1"/>
          </p:nvPr>
        </p:nvSpPr>
        <p:spPr>
          <a:xfrm>
            <a:off x="304800" y="1524000"/>
            <a:ext cx="6324600" cy="5334000"/>
          </a:xfrm>
        </p:spPr>
        <p:txBody>
          <a:bodyPr/>
          <a:lstStyle/>
          <a:p>
            <a:pPr eaLnBrk="1" hangingPunct="1">
              <a:lnSpc>
                <a:spcPct val="80000"/>
              </a:lnSpc>
            </a:pPr>
            <a:r>
              <a:rPr lang="en-US" altLang="en-US" sz="1800" dirty="0" smtClean="0"/>
              <a:t>The Town Center Pedestrian and Trail Master Plan has outlined many areas within the </a:t>
            </a:r>
            <a:r>
              <a:rPr lang="en-US" altLang="en-US" sz="1600" dirty="0" smtClean="0"/>
              <a:t>Town</a:t>
            </a:r>
            <a:r>
              <a:rPr lang="en-US" altLang="en-US" sz="1800" dirty="0" smtClean="0"/>
              <a:t> Center that are in need of sidewalks.  Part of Priority #7 that is located on </a:t>
            </a:r>
            <a:r>
              <a:rPr lang="en-US" altLang="en-US" sz="1800" dirty="0" err="1" smtClean="0"/>
              <a:t>Baboosic</a:t>
            </a:r>
            <a:r>
              <a:rPr lang="en-US" altLang="en-US" sz="1800" dirty="0" smtClean="0"/>
              <a:t> Lake Rd identifies the need to constructed a sidewalk on the north side of the road between the end of the sidewalk at the Library to an area just past the Police Station.</a:t>
            </a:r>
          </a:p>
          <a:p>
            <a:pPr eaLnBrk="1" hangingPunct="1">
              <a:lnSpc>
                <a:spcPct val="80000"/>
              </a:lnSpc>
            </a:pPr>
            <a:endParaRPr lang="en-US" altLang="en-US" sz="400" dirty="0" smtClean="0"/>
          </a:p>
          <a:p>
            <a:pPr eaLnBrk="1" hangingPunct="1">
              <a:lnSpc>
                <a:spcPct val="80000"/>
              </a:lnSpc>
            </a:pPr>
            <a:r>
              <a:rPr lang="en-US" altLang="en-US" sz="1800" dirty="0" smtClean="0"/>
              <a:t>Constructing this section of sidewalk will connect the residents living north of </a:t>
            </a:r>
            <a:r>
              <a:rPr lang="en-US" altLang="en-US" sz="1800" dirty="0" err="1" smtClean="0"/>
              <a:t>Baboosic</a:t>
            </a:r>
            <a:r>
              <a:rPr lang="en-US" altLang="en-US" sz="1800" dirty="0" smtClean="0"/>
              <a:t> Lake Rd to the schools and Town facilities south of </a:t>
            </a:r>
            <a:r>
              <a:rPr lang="en-US" altLang="en-US" sz="1800" dirty="0" err="1" smtClean="0"/>
              <a:t>Baboosic</a:t>
            </a:r>
            <a:r>
              <a:rPr lang="en-US" altLang="en-US" sz="1800" dirty="0" smtClean="0"/>
              <a:t> Lake Rd.  This project will also allow for the cross walks on </a:t>
            </a:r>
            <a:r>
              <a:rPr lang="en-US" altLang="en-US" sz="1800" dirty="0" err="1" smtClean="0"/>
              <a:t>Baboosic</a:t>
            </a:r>
            <a:r>
              <a:rPr lang="en-US" altLang="en-US" sz="1800" dirty="0" smtClean="0"/>
              <a:t> Lake Rd to be placed in the appropriate areas for safe pedestrian access.  This section of sidewalk will provide direct access to the Library, Adult Community Center and will tie into the previous Sidewalk project. This allows pedestrians to gain access to the park and retail establishments without having to cross </a:t>
            </a:r>
            <a:r>
              <a:rPr lang="en-US" altLang="en-US" sz="1800" dirty="0" err="1" smtClean="0"/>
              <a:t>Baboosic</a:t>
            </a:r>
            <a:r>
              <a:rPr lang="en-US" altLang="en-US" sz="1800" dirty="0" smtClean="0"/>
              <a:t> Lake Rd.</a:t>
            </a:r>
          </a:p>
          <a:p>
            <a:pPr eaLnBrk="1" hangingPunct="1">
              <a:lnSpc>
                <a:spcPct val="80000"/>
              </a:lnSpc>
            </a:pPr>
            <a:endParaRPr lang="en-US" altLang="en-US" sz="400" dirty="0" smtClean="0"/>
          </a:p>
          <a:p>
            <a:pPr eaLnBrk="1" hangingPunct="1">
              <a:lnSpc>
                <a:spcPct val="80000"/>
              </a:lnSpc>
            </a:pPr>
            <a:r>
              <a:rPr lang="en-US" altLang="en-US" sz="1800" dirty="0" smtClean="0"/>
              <a:t>Priority #7 on the plan also proposes to connect sidewalks on the east side of DW Highway between Loop Rd to Twin Bridge Park.  </a:t>
            </a:r>
          </a:p>
          <a:p>
            <a:pPr eaLnBrk="1" hangingPunct="1">
              <a:lnSpc>
                <a:spcPct val="80000"/>
              </a:lnSpc>
            </a:pPr>
            <a:endParaRPr lang="en-US" altLang="en-US" sz="400" dirty="0" smtClean="0"/>
          </a:p>
          <a:p>
            <a:pPr eaLnBrk="1" hangingPunct="1">
              <a:lnSpc>
                <a:spcPct val="80000"/>
              </a:lnSpc>
            </a:pPr>
            <a:r>
              <a:rPr lang="en-US" altLang="en-US" sz="1800" dirty="0" smtClean="0"/>
              <a:t>Public Works would look to fund 80% of this project through FHWA Transportation Alternatives Program funds.  Application will be made in the year 2018.</a:t>
            </a:r>
          </a:p>
        </p:txBody>
      </p:sp>
      <p:pic>
        <p:nvPicPr>
          <p:cNvPr id="15368" name="Picture 8"/>
          <p:cNvPicPr>
            <a:picLocks noChangeAspect="1" noChangeArrowheads="1"/>
          </p:cNvPicPr>
          <p:nvPr/>
        </p:nvPicPr>
        <p:blipFill>
          <a:blip r:embed="rId2"/>
          <a:stretch>
            <a:fillRect/>
          </a:stretch>
        </p:blipFill>
        <p:spPr bwMode="auto">
          <a:xfrm>
            <a:off x="6810375" y="1020763"/>
            <a:ext cx="1984375" cy="1487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p:cNvPicPr>
            <a:picLocks noChangeAspect="1" noChangeArrowheads="1"/>
          </p:cNvPicPr>
          <p:nvPr/>
        </p:nvPicPr>
        <p:blipFill>
          <a:blip r:embed="rId3"/>
          <a:stretch>
            <a:fillRect/>
          </a:stretch>
        </p:blipFill>
        <p:spPr bwMode="auto">
          <a:xfrm>
            <a:off x="6781800" y="2895600"/>
            <a:ext cx="1984375" cy="1487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p:cNvPicPr>
            <a:picLocks noChangeAspect="1" noChangeArrowheads="1"/>
          </p:cNvPicPr>
          <p:nvPr/>
        </p:nvPicPr>
        <p:blipFill>
          <a:blip r:embed="rId4"/>
          <a:stretch>
            <a:fillRect/>
          </a:stretch>
        </p:blipFill>
        <p:spPr bwMode="auto">
          <a:xfrm>
            <a:off x="6705600" y="4879975"/>
            <a:ext cx="2136775" cy="1382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187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8100" y="465137"/>
            <a:ext cx="6710363" cy="906463"/>
          </a:xfrm>
        </p:spPr>
        <p:txBody>
          <a:bodyPr/>
          <a:lstStyle/>
          <a:p>
            <a:pPr algn="ctr" eaLnBrk="1" hangingPunct="1"/>
            <a:r>
              <a:rPr lang="en-US" altLang="en-US" sz="2400" b="1" dirty="0" smtClean="0"/>
              <a:t>Sidewalks – </a:t>
            </a:r>
            <a:r>
              <a:rPr lang="en-US" altLang="en-US" sz="2400" b="1" dirty="0" err="1" smtClean="0"/>
              <a:t>Baboosic</a:t>
            </a:r>
            <a:r>
              <a:rPr lang="en-US" altLang="en-US" sz="2400" b="1" dirty="0" smtClean="0"/>
              <a:t> Lake Rd to Middle School</a:t>
            </a:r>
          </a:p>
        </p:txBody>
      </p:sp>
      <p:sp>
        <p:nvSpPr>
          <p:cNvPr id="26627" name="Text Box 3"/>
          <p:cNvSpPr txBox="1">
            <a:spLocks noChangeArrowheads="1"/>
          </p:cNvSpPr>
          <p:nvPr/>
        </p:nvSpPr>
        <p:spPr bwMode="auto">
          <a:xfrm>
            <a:off x="6737350" y="2411413"/>
            <a:ext cx="220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1200">
                <a:solidFill>
                  <a:srgbClr val="000000"/>
                </a:solidFill>
                <a:latin typeface="Times New Roman" pitchFamily="18" charset="0"/>
              </a:rPr>
              <a:t>Proposed Sidewalk Location</a:t>
            </a:r>
          </a:p>
        </p:txBody>
      </p:sp>
      <p:sp>
        <p:nvSpPr>
          <p:cNvPr id="26628" name="Text Box 4"/>
          <p:cNvSpPr txBox="1">
            <a:spLocks noChangeArrowheads="1"/>
          </p:cNvSpPr>
          <p:nvPr/>
        </p:nvSpPr>
        <p:spPr bwMode="auto">
          <a:xfrm>
            <a:off x="6781800" y="4414838"/>
            <a:ext cx="20605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1200">
                <a:solidFill>
                  <a:srgbClr val="000000"/>
                </a:solidFill>
                <a:latin typeface="Times New Roman" pitchFamily="18" charset="0"/>
              </a:rPr>
              <a:t>Tie into the end of sidewalk at Joppa Rd</a:t>
            </a:r>
          </a:p>
        </p:txBody>
      </p:sp>
      <p:sp>
        <p:nvSpPr>
          <p:cNvPr id="26629" name="Text Box 5"/>
          <p:cNvSpPr txBox="1">
            <a:spLocks noChangeArrowheads="1"/>
          </p:cNvSpPr>
          <p:nvPr/>
        </p:nvSpPr>
        <p:spPr bwMode="auto">
          <a:xfrm>
            <a:off x="6781800" y="6324600"/>
            <a:ext cx="2209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solidFill>
                  <a:srgbClr val="000000"/>
                </a:solidFill>
                <a:latin typeface="Times New Roman" pitchFamily="18" charset="0"/>
              </a:rPr>
              <a:t>Tie into crosswalk at Madeline Bennett Ln to the School</a:t>
            </a:r>
          </a:p>
        </p:txBody>
      </p:sp>
      <p:sp>
        <p:nvSpPr>
          <p:cNvPr id="26630" name="Text Box 6"/>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sp>
        <p:nvSpPr>
          <p:cNvPr id="26631" name="Rectangle 7"/>
          <p:cNvSpPr>
            <a:spLocks noGrp="1" noChangeArrowheads="1"/>
          </p:cNvSpPr>
          <p:nvPr>
            <p:ph type="subTitle" idx="1"/>
          </p:nvPr>
        </p:nvSpPr>
        <p:spPr>
          <a:xfrm>
            <a:off x="152400" y="1483043"/>
            <a:ext cx="6324600" cy="5334000"/>
          </a:xfrm>
        </p:spPr>
        <p:txBody>
          <a:bodyPr/>
          <a:lstStyle/>
          <a:p>
            <a:pPr eaLnBrk="1" hangingPunct="1">
              <a:lnSpc>
                <a:spcPct val="80000"/>
              </a:lnSpc>
            </a:pPr>
            <a:r>
              <a:rPr lang="en-US" altLang="en-US" sz="1800" dirty="0" smtClean="0"/>
              <a:t>The 2013 Updated Master Plan has recommended as one of the most important elements under the Transportation Plan Recommendations that the Town of Merrimack continue to develop a town-wide </a:t>
            </a:r>
            <a:r>
              <a:rPr lang="en-US" altLang="en-US" sz="1600" dirty="0" smtClean="0"/>
              <a:t>Pedestrian</a:t>
            </a:r>
            <a:r>
              <a:rPr lang="en-US" altLang="en-US" sz="1800" dirty="0" smtClean="0"/>
              <a:t> and Bicycle Plan. To coincide with that they also recommend establishing a Capital Reserve  Fund for sidewalk and pedestrian way construction.</a:t>
            </a:r>
          </a:p>
          <a:p>
            <a:pPr eaLnBrk="1" hangingPunct="1">
              <a:lnSpc>
                <a:spcPct val="80000"/>
              </a:lnSpc>
            </a:pPr>
            <a:endParaRPr lang="en-US" altLang="en-US" sz="400" dirty="0" smtClean="0"/>
          </a:p>
          <a:p>
            <a:pPr eaLnBrk="1" hangingPunct="1">
              <a:lnSpc>
                <a:spcPct val="80000"/>
              </a:lnSpc>
            </a:pPr>
            <a:r>
              <a:rPr lang="en-US" altLang="en-US" sz="1800" dirty="0" smtClean="0"/>
              <a:t>As a first phase of this project the proposal is to construction of a sidewalk along </a:t>
            </a:r>
            <a:r>
              <a:rPr lang="en-US" altLang="en-US" sz="1800" dirty="0" err="1" smtClean="0"/>
              <a:t>Baboosic</a:t>
            </a:r>
            <a:r>
              <a:rPr lang="en-US" altLang="en-US" sz="1800" dirty="0" smtClean="0"/>
              <a:t> Lake Rd.  Ultimately, this will connect the Elementary and Upper Elementary Schools to the Middle School.  More importantly it will give safe and adequate access along a very busy roadway and it will help to connect the area east of the FE Everett Highway to the area on the West side of the FE Everett Highway.  </a:t>
            </a:r>
          </a:p>
          <a:p>
            <a:pPr eaLnBrk="1" hangingPunct="1">
              <a:lnSpc>
                <a:spcPct val="80000"/>
              </a:lnSpc>
            </a:pPr>
            <a:endParaRPr lang="en-US" altLang="en-US" sz="400" dirty="0" smtClean="0"/>
          </a:p>
          <a:p>
            <a:pPr eaLnBrk="1" hangingPunct="1">
              <a:lnSpc>
                <a:spcPct val="80000"/>
              </a:lnSpc>
            </a:pPr>
            <a:r>
              <a:rPr lang="en-US" altLang="en-US" sz="1800" dirty="0" smtClean="0"/>
              <a:t>This stretch of sidewalk is approximately 5,250 feet long.  It will connect from the existing sidewalk that ends at Joppa Hill Rd to the intersection with Madeline Bennett Ln.  </a:t>
            </a:r>
          </a:p>
          <a:p>
            <a:pPr eaLnBrk="1" hangingPunct="1">
              <a:lnSpc>
                <a:spcPct val="80000"/>
              </a:lnSpc>
            </a:pPr>
            <a:endParaRPr lang="en-US" altLang="en-US" sz="400" dirty="0" smtClean="0"/>
          </a:p>
          <a:p>
            <a:pPr eaLnBrk="1" hangingPunct="1">
              <a:lnSpc>
                <a:spcPct val="80000"/>
              </a:lnSpc>
            </a:pPr>
            <a:r>
              <a:rPr lang="en-US" altLang="en-US" sz="1800" dirty="0" smtClean="0"/>
              <a:t>Public Works would look to fund 80% of this project through FHWA Transportation Alternatives Program funds.  Applications will be made for the 2020 cycle.</a:t>
            </a:r>
          </a:p>
        </p:txBody>
      </p:sp>
      <p:pic>
        <p:nvPicPr>
          <p:cNvPr id="15368" name="Picture 8"/>
          <p:cNvPicPr>
            <a:picLocks noChangeAspect="1" noChangeArrowheads="1"/>
          </p:cNvPicPr>
          <p:nvPr/>
        </p:nvPicPr>
        <p:blipFill rotWithShape="1">
          <a:blip r:embed="rId2"/>
          <a:srcRect/>
          <a:stretch/>
        </p:blipFill>
        <p:spPr bwMode="auto">
          <a:xfrm>
            <a:off x="6858000" y="2763838"/>
            <a:ext cx="1968500" cy="1641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p:cNvPicPr>
            <a:picLocks noChangeAspect="1" noChangeArrowheads="1"/>
          </p:cNvPicPr>
          <p:nvPr/>
        </p:nvPicPr>
        <p:blipFill>
          <a:blip r:embed="rId3"/>
          <a:stretch>
            <a:fillRect/>
          </a:stretch>
        </p:blipFill>
        <p:spPr bwMode="auto">
          <a:xfrm>
            <a:off x="6748463" y="979488"/>
            <a:ext cx="2141537" cy="1385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p:cNvPicPr>
            <a:picLocks noChangeAspect="1" noChangeArrowheads="1"/>
          </p:cNvPicPr>
          <p:nvPr/>
        </p:nvPicPr>
        <p:blipFill>
          <a:blip r:embed="rId4"/>
          <a:stretch>
            <a:fillRect/>
          </a:stretch>
        </p:blipFill>
        <p:spPr bwMode="auto">
          <a:xfrm>
            <a:off x="6858000" y="4876800"/>
            <a:ext cx="1984375" cy="1489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Freeform 3"/>
          <p:cNvSpPr>
            <a:spLocks/>
          </p:cNvSpPr>
          <p:nvPr/>
        </p:nvSpPr>
        <p:spPr bwMode="auto">
          <a:xfrm>
            <a:off x="7262813" y="1411288"/>
            <a:ext cx="1562100" cy="360362"/>
          </a:xfrm>
          <a:custGeom>
            <a:avLst/>
            <a:gdLst>
              <a:gd name="T0" fmla="*/ 0 w 1562100"/>
              <a:gd name="T1" fmla="*/ 39281 h 359594"/>
              <a:gd name="T2" fmla="*/ 71437 w 1562100"/>
              <a:gd name="T3" fmla="*/ 41736 h 359594"/>
              <a:gd name="T4" fmla="*/ 169068 w 1562100"/>
              <a:gd name="T5" fmla="*/ 19654 h 359594"/>
              <a:gd name="T6" fmla="*/ 259556 w 1562100"/>
              <a:gd name="T7" fmla="*/ 7387 h 359594"/>
              <a:gd name="T8" fmla="*/ 321468 w 1562100"/>
              <a:gd name="T9" fmla="*/ 25 h 359594"/>
              <a:gd name="T10" fmla="*/ 454818 w 1562100"/>
              <a:gd name="T11" fmla="*/ 9841 h 359594"/>
              <a:gd name="T12" fmla="*/ 626268 w 1562100"/>
              <a:gd name="T13" fmla="*/ 14747 h 359594"/>
              <a:gd name="T14" fmla="*/ 661987 w 1562100"/>
              <a:gd name="T15" fmla="*/ 9841 h 359594"/>
              <a:gd name="T16" fmla="*/ 762000 w 1562100"/>
              <a:gd name="T17" fmla="*/ 34374 h 359594"/>
              <a:gd name="T18" fmla="*/ 873918 w 1562100"/>
              <a:gd name="T19" fmla="*/ 68722 h 359594"/>
              <a:gd name="T20" fmla="*/ 976312 w 1562100"/>
              <a:gd name="T21" fmla="*/ 115339 h 359594"/>
              <a:gd name="T22" fmla="*/ 1066800 w 1562100"/>
              <a:gd name="T23" fmla="*/ 161953 h 359594"/>
              <a:gd name="T24" fmla="*/ 1221581 w 1562100"/>
              <a:gd name="T25" fmla="*/ 252731 h 359594"/>
              <a:gd name="T26" fmla="*/ 1340643 w 1562100"/>
              <a:gd name="T27" fmla="*/ 306707 h 359594"/>
              <a:gd name="T28" fmla="*/ 1447800 w 1562100"/>
              <a:gd name="T29" fmla="*/ 353322 h 359594"/>
              <a:gd name="T30" fmla="*/ 1485900 w 1562100"/>
              <a:gd name="T31" fmla="*/ 360683 h 359594"/>
              <a:gd name="T32" fmla="*/ 1528762 w 1562100"/>
              <a:gd name="T33" fmla="*/ 365590 h 359594"/>
              <a:gd name="T34" fmla="*/ 1562100 w 1562100"/>
              <a:gd name="T35" fmla="*/ 370498 h 359594"/>
              <a:gd name="T36" fmla="*/ 1562100 w 1562100"/>
              <a:gd name="T37" fmla="*/ 370498 h 359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62100" h="359594">
                <a:moveTo>
                  <a:pt x="0" y="38125"/>
                </a:moveTo>
                <a:cubicBezTo>
                  <a:pt x="21629" y="40903"/>
                  <a:pt x="43259" y="43682"/>
                  <a:pt x="71437" y="40507"/>
                </a:cubicBezTo>
                <a:cubicBezTo>
                  <a:pt x="99615" y="37332"/>
                  <a:pt x="137715" y="24631"/>
                  <a:pt x="169068" y="19075"/>
                </a:cubicBezTo>
                <a:cubicBezTo>
                  <a:pt x="200421" y="13519"/>
                  <a:pt x="259556" y="7169"/>
                  <a:pt x="259556" y="7169"/>
                </a:cubicBezTo>
                <a:cubicBezTo>
                  <a:pt x="284956" y="3994"/>
                  <a:pt x="288924" y="-372"/>
                  <a:pt x="321468" y="25"/>
                </a:cubicBezTo>
                <a:cubicBezTo>
                  <a:pt x="354012" y="422"/>
                  <a:pt x="404018" y="7169"/>
                  <a:pt x="454818" y="9550"/>
                </a:cubicBezTo>
                <a:cubicBezTo>
                  <a:pt x="505618" y="11931"/>
                  <a:pt x="591740" y="14313"/>
                  <a:pt x="626268" y="14313"/>
                </a:cubicBezTo>
                <a:cubicBezTo>
                  <a:pt x="660796" y="14313"/>
                  <a:pt x="639365" y="6375"/>
                  <a:pt x="661987" y="9550"/>
                </a:cubicBezTo>
                <a:cubicBezTo>
                  <a:pt x="684609" y="12725"/>
                  <a:pt x="726678" y="23838"/>
                  <a:pt x="762000" y="33363"/>
                </a:cubicBezTo>
                <a:cubicBezTo>
                  <a:pt x="797322" y="42888"/>
                  <a:pt x="838199" y="53603"/>
                  <a:pt x="873918" y="66700"/>
                </a:cubicBezTo>
                <a:cubicBezTo>
                  <a:pt x="909637" y="79797"/>
                  <a:pt x="944165" y="96863"/>
                  <a:pt x="976312" y="111944"/>
                </a:cubicBezTo>
                <a:cubicBezTo>
                  <a:pt x="1008459" y="127025"/>
                  <a:pt x="1025922" y="134963"/>
                  <a:pt x="1066800" y="157188"/>
                </a:cubicBezTo>
                <a:cubicBezTo>
                  <a:pt x="1107678" y="179413"/>
                  <a:pt x="1175941" y="221878"/>
                  <a:pt x="1221581" y="245294"/>
                </a:cubicBezTo>
                <a:cubicBezTo>
                  <a:pt x="1267221" y="268710"/>
                  <a:pt x="1340643" y="297682"/>
                  <a:pt x="1340643" y="297682"/>
                </a:cubicBezTo>
                <a:cubicBezTo>
                  <a:pt x="1378346" y="313954"/>
                  <a:pt x="1423590" y="334194"/>
                  <a:pt x="1447800" y="342925"/>
                </a:cubicBezTo>
                <a:cubicBezTo>
                  <a:pt x="1472010" y="351656"/>
                  <a:pt x="1472406" y="348085"/>
                  <a:pt x="1485900" y="350069"/>
                </a:cubicBezTo>
                <a:cubicBezTo>
                  <a:pt x="1499394" y="352053"/>
                  <a:pt x="1516062" y="353245"/>
                  <a:pt x="1528762" y="354832"/>
                </a:cubicBezTo>
                <a:cubicBezTo>
                  <a:pt x="1541462" y="356419"/>
                  <a:pt x="1562100" y="359594"/>
                  <a:pt x="1562100" y="359594"/>
                </a:cubicBezTo>
              </a:path>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82232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 y="381001"/>
            <a:ext cx="7848600" cy="914400"/>
          </a:xfrm>
        </p:spPr>
        <p:txBody>
          <a:bodyPr/>
          <a:lstStyle/>
          <a:p>
            <a:pPr algn="ctr" eaLnBrk="1" hangingPunct="1"/>
            <a:r>
              <a:rPr lang="en-US" altLang="en-US" sz="2400" b="1" dirty="0" smtClean="0"/>
              <a:t>Sewer Extension Project – Master Plan</a:t>
            </a:r>
          </a:p>
        </p:txBody>
      </p:sp>
      <p:sp>
        <p:nvSpPr>
          <p:cNvPr id="27651" name="Rectangle 7"/>
          <p:cNvSpPr>
            <a:spLocks noGrp="1" noChangeArrowheads="1"/>
          </p:cNvSpPr>
          <p:nvPr>
            <p:ph type="subTitle" idx="1"/>
          </p:nvPr>
        </p:nvSpPr>
        <p:spPr>
          <a:xfrm>
            <a:off x="30480" y="1524000"/>
            <a:ext cx="6324600" cy="5334000"/>
          </a:xfrm>
        </p:spPr>
        <p:txBody>
          <a:bodyPr/>
          <a:lstStyle/>
          <a:p>
            <a:pPr eaLnBrk="1" hangingPunct="1">
              <a:lnSpc>
                <a:spcPct val="80000"/>
              </a:lnSpc>
            </a:pPr>
            <a:r>
              <a:rPr lang="en-US" altLang="en-US" sz="1600" dirty="0" smtClean="0"/>
              <a:t>The Town commissioned an updated sewer master plan in 2013.  This plan replaced previous plans that were created in 1977 and 1990.  The top priority project (</a:t>
            </a:r>
            <a:r>
              <a:rPr lang="en-US" altLang="en-US" sz="1600" i="1" dirty="0" err="1" smtClean="0"/>
              <a:t>Naticook</a:t>
            </a:r>
            <a:r>
              <a:rPr lang="en-US" altLang="en-US" sz="1600" i="1" dirty="0" smtClean="0"/>
              <a:t> Lake East Collector Sewers</a:t>
            </a:r>
            <a:r>
              <a:rPr lang="en-US" altLang="en-US" sz="1600" dirty="0" smtClean="0"/>
              <a:t>) was completed in 2015.</a:t>
            </a:r>
          </a:p>
          <a:p>
            <a:pPr eaLnBrk="1" hangingPunct="1">
              <a:lnSpc>
                <a:spcPct val="80000"/>
              </a:lnSpc>
            </a:pPr>
            <a:endParaRPr lang="en-US" altLang="en-US" sz="1600" dirty="0" smtClean="0"/>
          </a:p>
          <a:p>
            <a:pPr eaLnBrk="1" hangingPunct="1">
              <a:lnSpc>
                <a:spcPct val="80000"/>
              </a:lnSpc>
            </a:pPr>
            <a:r>
              <a:rPr lang="en-US" altLang="en-US" sz="1600" dirty="0" smtClean="0"/>
              <a:t>The Master Plan ranks projects based on a number of factors including impediments to onsite sewage treatment, access to existing collection system, environmental concerns, consistency with community master plan and unit costs.</a:t>
            </a:r>
          </a:p>
          <a:p>
            <a:pPr eaLnBrk="1" hangingPunct="1">
              <a:lnSpc>
                <a:spcPct val="80000"/>
              </a:lnSpc>
            </a:pPr>
            <a:endParaRPr lang="en-US" altLang="en-US" sz="1600" dirty="0" smtClean="0"/>
          </a:p>
          <a:p>
            <a:pPr eaLnBrk="1" hangingPunct="1">
              <a:lnSpc>
                <a:spcPct val="80000"/>
              </a:lnSpc>
            </a:pPr>
            <a:r>
              <a:rPr lang="en-US" altLang="en-US" sz="1600" dirty="0" smtClean="0"/>
              <a:t>The </a:t>
            </a:r>
            <a:r>
              <a:rPr lang="en-US" altLang="en-US" sz="1600" i="1" dirty="0" smtClean="0"/>
              <a:t>Mayflower </a:t>
            </a:r>
            <a:r>
              <a:rPr lang="en-US" altLang="en-US" sz="1600" i="1" dirty="0" err="1" smtClean="0"/>
              <a:t>Dr</a:t>
            </a:r>
            <a:r>
              <a:rPr lang="en-US" altLang="en-US" sz="1600" i="1" dirty="0" smtClean="0"/>
              <a:t> Collector Sewers </a:t>
            </a:r>
            <a:r>
              <a:rPr lang="en-US" altLang="en-US" sz="1600" dirty="0" smtClean="0"/>
              <a:t>project (MP Priority #3) would allow for approximately 43 homes to hook up to sewer. The project involves constructing approximately 2,400 linear feet of 8 inch diameter collector sewer. The roads in the area are in poor condition (</a:t>
            </a:r>
            <a:r>
              <a:rPr lang="en-US" altLang="en-US" sz="1600" dirty="0" err="1" smtClean="0"/>
              <a:t>Powderhouse</a:t>
            </a:r>
            <a:r>
              <a:rPr lang="en-US" altLang="en-US" sz="1600" dirty="0" smtClean="0"/>
              <a:t> and Minuteman – PCI of 31; Pilgrim and Mayflower – PCI of 54 and 54).  </a:t>
            </a:r>
          </a:p>
          <a:p>
            <a:pPr eaLnBrk="1" hangingPunct="1">
              <a:lnSpc>
                <a:spcPct val="80000"/>
              </a:lnSpc>
            </a:pPr>
            <a:endParaRPr lang="en-US" altLang="en-US" sz="1600" i="1" dirty="0" smtClean="0"/>
          </a:p>
          <a:p>
            <a:pPr eaLnBrk="1" hangingPunct="1">
              <a:lnSpc>
                <a:spcPct val="80000"/>
              </a:lnSpc>
            </a:pPr>
            <a:r>
              <a:rPr lang="en-US" altLang="en-US" sz="1600" dirty="0" smtClean="0"/>
              <a:t>The</a:t>
            </a:r>
            <a:r>
              <a:rPr lang="en-US" altLang="en-US" sz="1600" i="1" dirty="0" smtClean="0"/>
              <a:t> </a:t>
            </a:r>
            <a:r>
              <a:rPr lang="en-US" altLang="en-US" sz="1600" i="1" dirty="0" err="1" smtClean="0"/>
              <a:t>McQuestion</a:t>
            </a:r>
            <a:r>
              <a:rPr lang="en-US" altLang="en-US" sz="1600" i="1" dirty="0" smtClean="0"/>
              <a:t> Rd North Collector Sewers </a:t>
            </a:r>
            <a:r>
              <a:rPr lang="en-US" altLang="en-US" sz="1600" dirty="0" smtClean="0"/>
              <a:t>project (MP Priority #2) would allow for approximately 44 homes to hook up to sewer.  The project involves constructing approximately 6,400 linear feet of 8 inch diameter collector sewer in parts of </a:t>
            </a:r>
            <a:r>
              <a:rPr lang="en-US" altLang="en-US" sz="1600" dirty="0" err="1" smtClean="0"/>
              <a:t>McQuestion</a:t>
            </a:r>
            <a:r>
              <a:rPr lang="en-US" altLang="en-US" sz="1600" dirty="0" smtClean="0"/>
              <a:t> Rd, Meadow View Ln and </a:t>
            </a:r>
            <a:r>
              <a:rPr lang="en-US" altLang="en-US" sz="1600" dirty="0" err="1" smtClean="0"/>
              <a:t>Merrymeeting</a:t>
            </a:r>
            <a:r>
              <a:rPr lang="en-US" altLang="en-US" sz="1600" dirty="0" smtClean="0"/>
              <a:t> Dr.</a:t>
            </a:r>
            <a:endParaRPr lang="en-US" altLang="en-US" sz="1600" i="1" dirty="0" smtClean="0"/>
          </a:p>
        </p:txBody>
      </p:sp>
      <p:sp>
        <p:nvSpPr>
          <p:cNvPr id="27652" name="Text Box 3"/>
          <p:cNvSpPr txBox="1">
            <a:spLocks noChangeArrowheads="1"/>
          </p:cNvSpPr>
          <p:nvPr/>
        </p:nvSpPr>
        <p:spPr bwMode="auto">
          <a:xfrm>
            <a:off x="6781800" y="2438400"/>
            <a:ext cx="2209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Naticook Lake East Collector.</a:t>
            </a:r>
          </a:p>
        </p:txBody>
      </p:sp>
      <p:sp>
        <p:nvSpPr>
          <p:cNvPr id="27653" name="Text Box 4"/>
          <p:cNvSpPr txBox="1">
            <a:spLocks noChangeArrowheads="1"/>
          </p:cNvSpPr>
          <p:nvPr/>
        </p:nvSpPr>
        <p:spPr bwMode="auto">
          <a:xfrm>
            <a:off x="6629400" y="449580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Mayflower Dr Collector.</a:t>
            </a:r>
          </a:p>
        </p:txBody>
      </p:sp>
      <p:sp>
        <p:nvSpPr>
          <p:cNvPr id="27654" name="Text Box 5"/>
          <p:cNvSpPr txBox="1">
            <a:spLocks noChangeArrowheads="1"/>
          </p:cNvSpPr>
          <p:nvPr/>
        </p:nvSpPr>
        <p:spPr bwMode="auto">
          <a:xfrm>
            <a:off x="6781800" y="6324600"/>
            <a:ext cx="2209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McQuestion Rd Collector.</a:t>
            </a:r>
          </a:p>
        </p:txBody>
      </p:sp>
      <p:sp>
        <p:nvSpPr>
          <p:cNvPr id="27655" name="Text Box 6"/>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31752" name="Picture 1"/>
          <p:cNvPicPr>
            <a:picLocks noChangeAspect="1"/>
          </p:cNvPicPr>
          <p:nvPr/>
        </p:nvPicPr>
        <p:blipFill>
          <a:blip r:embed="rId2"/>
          <a:srcRect/>
          <a:stretch>
            <a:fillRect/>
          </a:stretch>
        </p:blipFill>
        <p:spPr bwMode="auto">
          <a:xfrm>
            <a:off x="6481763" y="1257300"/>
            <a:ext cx="2357437" cy="1181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
          <p:cNvPicPr>
            <a:picLocks noChangeAspect="1"/>
          </p:cNvPicPr>
          <p:nvPr/>
        </p:nvPicPr>
        <p:blipFill>
          <a:blip r:embed="rId3"/>
          <a:srcRect/>
          <a:stretch>
            <a:fillRect/>
          </a:stretch>
        </p:blipFill>
        <p:spPr bwMode="auto">
          <a:xfrm>
            <a:off x="6781800" y="2814638"/>
            <a:ext cx="1914525" cy="1681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3"/>
          <p:cNvPicPr>
            <a:picLocks noChangeAspect="1"/>
          </p:cNvPicPr>
          <p:nvPr/>
        </p:nvPicPr>
        <p:blipFill>
          <a:blip r:embed="rId4"/>
          <a:srcRect/>
          <a:stretch>
            <a:fillRect/>
          </a:stretch>
        </p:blipFill>
        <p:spPr bwMode="auto">
          <a:xfrm>
            <a:off x="6591300" y="5035550"/>
            <a:ext cx="2262188" cy="1249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575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74675" y="304800"/>
            <a:ext cx="8001000" cy="685800"/>
          </a:xfrm>
        </p:spPr>
        <p:txBody>
          <a:bodyPr>
            <a:normAutofit fontScale="90000"/>
          </a:bodyPr>
          <a:lstStyle/>
          <a:p>
            <a:pPr algn="ctr" eaLnBrk="1" fontAlgn="auto" hangingPunct="1">
              <a:spcAft>
                <a:spcPts val="0"/>
              </a:spcAft>
              <a:defRPr/>
            </a:pPr>
            <a:r>
              <a:rPr lang="en-US" altLang="en-US" sz="3600" dirty="0" smtClean="0"/>
              <a:t>2017-24 CRF Funding Projections (deposits)</a:t>
            </a:r>
          </a:p>
        </p:txBody>
      </p:sp>
      <p:graphicFrame>
        <p:nvGraphicFramePr>
          <p:cNvPr id="2" name="Object 1"/>
          <p:cNvGraphicFramePr>
            <a:graphicFrameLocks noChangeAspect="1"/>
          </p:cNvGraphicFramePr>
          <p:nvPr>
            <p:extLst>
              <p:ext uri="{D42A27DB-BD31-4B8C-83A1-F6EECF244321}">
                <p14:modId xmlns:p14="http://schemas.microsoft.com/office/powerpoint/2010/main" val="1818087182"/>
              </p:ext>
            </p:extLst>
          </p:nvPr>
        </p:nvGraphicFramePr>
        <p:xfrm>
          <a:off x="152400" y="1066800"/>
          <a:ext cx="8839200" cy="5562599"/>
        </p:xfrm>
        <a:graphic>
          <a:graphicData uri="http://schemas.openxmlformats.org/presentationml/2006/ole">
            <mc:AlternateContent xmlns:mc="http://schemas.openxmlformats.org/markup-compatibility/2006">
              <mc:Choice xmlns:v="urn:schemas-microsoft-com:vml" Requires="v">
                <p:oleObj spid="_x0000_s8201" name="Worksheet" r:id="rId3" imgW="14691218" imgH="6248557" progId="Excel.Sheet.12">
                  <p:link updateAutomatic="1"/>
                </p:oleObj>
              </mc:Choice>
              <mc:Fallback>
                <p:oleObj name="Worksheet" r:id="rId3" imgW="14691218" imgH="6248557" progId="Excel.Sheet.12">
                  <p:link updateAutomatic="1"/>
                  <p:pic>
                    <p:nvPicPr>
                      <p:cNvPr id="0" name=""/>
                      <p:cNvPicPr/>
                      <p:nvPr/>
                    </p:nvPicPr>
                    <p:blipFill>
                      <a:blip r:embed="rId4"/>
                      <a:stretch>
                        <a:fillRect/>
                      </a:stretch>
                    </p:blipFill>
                    <p:spPr>
                      <a:xfrm>
                        <a:off x="152400" y="1066800"/>
                        <a:ext cx="8839200" cy="5562599"/>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6200" y="449897"/>
            <a:ext cx="6553200" cy="997903"/>
          </a:xfrm>
        </p:spPr>
        <p:txBody>
          <a:bodyPr/>
          <a:lstStyle/>
          <a:p>
            <a:pPr algn="ctr" eaLnBrk="1" hangingPunct="1"/>
            <a:r>
              <a:rPr lang="en-US" altLang="en-US" sz="2400" b="1" dirty="0" smtClean="0"/>
              <a:t>Sewer Relocation under Everett Turnpike</a:t>
            </a:r>
            <a:r>
              <a:rPr lang="en-US" altLang="en-US" sz="2800" b="1" dirty="0" smtClean="0"/>
              <a:t/>
            </a:r>
            <a:br>
              <a:rPr lang="en-US" altLang="en-US" sz="2800" b="1" dirty="0" smtClean="0"/>
            </a:br>
            <a:r>
              <a:rPr lang="en-US" altLang="en-US" sz="1400" b="1" dirty="0" smtClean="0"/>
              <a:t> (FKA Executive Park Drive Pump Station)</a:t>
            </a:r>
          </a:p>
        </p:txBody>
      </p:sp>
      <p:sp>
        <p:nvSpPr>
          <p:cNvPr id="28675" name="Rectangle 3"/>
          <p:cNvSpPr>
            <a:spLocks noGrp="1" noChangeArrowheads="1"/>
          </p:cNvSpPr>
          <p:nvPr>
            <p:ph type="subTitle" idx="1"/>
          </p:nvPr>
        </p:nvSpPr>
        <p:spPr>
          <a:xfrm>
            <a:off x="152400" y="1501140"/>
            <a:ext cx="6324600" cy="5334000"/>
          </a:xfrm>
        </p:spPr>
        <p:txBody>
          <a:bodyPr/>
          <a:lstStyle/>
          <a:p>
            <a:pPr eaLnBrk="1" hangingPunct="1">
              <a:lnSpc>
                <a:spcPct val="90000"/>
              </a:lnSpc>
            </a:pPr>
            <a:r>
              <a:rPr lang="en-US" altLang="en-US" sz="1400" dirty="0" smtClean="0"/>
              <a:t>NHDOT is working toward widening the two-lane sections of the F.E.E.T. in Merrimack – as part of that project they are replacing the concrete box culvert that carries </a:t>
            </a:r>
            <a:r>
              <a:rPr lang="en-US" altLang="en-US" sz="1400" dirty="0" err="1" smtClean="0"/>
              <a:t>Naticook</a:t>
            </a:r>
            <a:r>
              <a:rPr lang="en-US" altLang="en-US" sz="1400" dirty="0" smtClean="0"/>
              <a:t> Brook and our sewer pipe.  By coordinating our project with the NHDOT work we can provide a new crossing under the turnpike outside of the brook at a cost similar to the pump station concept.  The gravity pipe will eliminate the maintenance requirements associated with a pump station.  Estimated cost to construct this project independent of the NHDOT work were $3M.  Previous project text is maintained below.</a:t>
            </a:r>
          </a:p>
          <a:p>
            <a:pPr eaLnBrk="1" hangingPunct="1">
              <a:lnSpc>
                <a:spcPct val="90000"/>
              </a:lnSpc>
            </a:pPr>
            <a:endParaRPr lang="en-US" altLang="en-US" sz="1400" dirty="0" smtClean="0"/>
          </a:p>
          <a:p>
            <a:pPr eaLnBrk="1" hangingPunct="1">
              <a:lnSpc>
                <a:spcPct val="90000"/>
              </a:lnSpc>
            </a:pPr>
            <a:r>
              <a:rPr lang="en-US" altLang="en-US" sz="1400" dirty="0" smtClean="0"/>
              <a:t>This is a new pump station that will replace an inaccessible section of cross country sewer that was installed in the 1980’s as a temporary solution to sewer the Executive Park </a:t>
            </a:r>
            <a:r>
              <a:rPr lang="en-US" altLang="en-US" sz="1400" dirty="0" err="1" smtClean="0"/>
              <a:t>Dr</a:t>
            </a:r>
            <a:r>
              <a:rPr lang="en-US" altLang="en-US" sz="1400" dirty="0" smtClean="0"/>
              <a:t> area as well as the sewer system located on Turkey Hill Rd.(Olympic Village), Bon Ave., </a:t>
            </a:r>
            <a:r>
              <a:rPr lang="en-US" altLang="en-US" sz="1400" dirty="0" err="1" smtClean="0"/>
              <a:t>JoEleen</a:t>
            </a:r>
            <a:r>
              <a:rPr lang="en-US" altLang="en-US" sz="1400" dirty="0" smtClean="0"/>
              <a:t> Dr., Forsythia Ln., and </a:t>
            </a:r>
            <a:r>
              <a:rPr lang="en-US" altLang="en-US" sz="1400" dirty="0" err="1" smtClean="0"/>
              <a:t>Bigwood</a:t>
            </a:r>
            <a:r>
              <a:rPr lang="en-US" altLang="en-US" sz="1400" dirty="0" smtClean="0"/>
              <a:t> Dr.  The sewer in question runs under the F.E. Everett Turnpike to the Rt. 3 sewer near King </a:t>
            </a:r>
            <a:r>
              <a:rPr lang="en-US" altLang="en-US" sz="1400" dirty="0" err="1" smtClean="0"/>
              <a:t>Kone</a:t>
            </a:r>
            <a:r>
              <a:rPr lang="en-US" altLang="en-US" sz="1400" dirty="0" smtClean="0"/>
              <a:t> Ice Cream. Flow would be pumped to the 24” sewer line on Continental Blvd. This pump station is recommended in the 2013 Sewer Master Plan.</a:t>
            </a:r>
          </a:p>
          <a:p>
            <a:pPr eaLnBrk="1" hangingPunct="1">
              <a:lnSpc>
                <a:spcPct val="90000"/>
              </a:lnSpc>
            </a:pPr>
            <a:endParaRPr lang="en-US" altLang="en-US" sz="1400" dirty="0" smtClean="0"/>
          </a:p>
          <a:p>
            <a:pPr eaLnBrk="1" hangingPunct="1">
              <a:lnSpc>
                <a:spcPct val="90000"/>
              </a:lnSpc>
            </a:pPr>
            <a:r>
              <a:rPr lang="en-US" altLang="en-US" sz="1400" dirty="0" smtClean="0"/>
              <a:t>In addition, the existing pipe capacity would be exceeded if Projects 27, 29, 30 and 34 were built as recommended in the Sewer Master Plan. </a:t>
            </a:r>
          </a:p>
          <a:p>
            <a:pPr eaLnBrk="1" hangingPunct="1">
              <a:lnSpc>
                <a:spcPct val="90000"/>
              </a:lnSpc>
            </a:pPr>
            <a:endParaRPr lang="en-US" altLang="en-US" sz="1400" dirty="0" smtClean="0"/>
          </a:p>
          <a:p>
            <a:pPr eaLnBrk="1" hangingPunct="1">
              <a:lnSpc>
                <a:spcPct val="90000"/>
              </a:lnSpc>
            </a:pPr>
            <a:r>
              <a:rPr lang="en-US" altLang="en-US" sz="1400" dirty="0" smtClean="0"/>
              <a:t>The estimated cost for this station including engineering is $1,300,000. Design is estimated at $156,000 and is recommended in FY 18/19.</a:t>
            </a:r>
          </a:p>
          <a:p>
            <a:pPr eaLnBrk="1" hangingPunct="1">
              <a:lnSpc>
                <a:spcPct val="90000"/>
              </a:lnSpc>
            </a:pPr>
            <a:endParaRPr lang="en-US" altLang="en-US" sz="1400" dirty="0" smtClean="0"/>
          </a:p>
          <a:p>
            <a:pPr eaLnBrk="1" hangingPunct="1">
              <a:lnSpc>
                <a:spcPct val="90000"/>
              </a:lnSpc>
            </a:pPr>
            <a:endParaRPr lang="en-US" altLang="en-US" sz="1400" dirty="0" smtClean="0"/>
          </a:p>
        </p:txBody>
      </p:sp>
      <p:sp>
        <p:nvSpPr>
          <p:cNvPr id="28676" name="Text Box 7"/>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34821" name="Picture 11" descr="DSCN1470"/>
          <p:cNvPicPr>
            <a:picLocks noChangeAspect="1" noChangeArrowheads="1"/>
          </p:cNvPicPr>
          <p:nvPr/>
        </p:nvPicPr>
        <p:blipFill>
          <a:blip r:embed="rId3"/>
          <a:srcRect/>
          <a:stretch>
            <a:fillRect/>
          </a:stretch>
        </p:blipFill>
        <p:spPr bwMode="auto">
          <a:xfrm>
            <a:off x="6629400" y="1143000"/>
            <a:ext cx="2286000" cy="171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8" name="Object 12"/>
          <p:cNvGraphicFramePr>
            <a:graphicFrameLocks noChangeAspect="1"/>
          </p:cNvGraphicFramePr>
          <p:nvPr/>
        </p:nvGraphicFramePr>
        <p:xfrm>
          <a:off x="6397625" y="3962400"/>
          <a:ext cx="2746375" cy="2124075"/>
        </p:xfrm>
        <a:graphic>
          <a:graphicData uri="http://schemas.openxmlformats.org/presentationml/2006/ole">
            <mc:AlternateContent xmlns:mc="http://schemas.openxmlformats.org/markup-compatibility/2006">
              <mc:Choice xmlns:v="urn:schemas-microsoft-com:vml" Requires="v">
                <p:oleObj spid="_x0000_s60423" name="Acrobat Document" r:id="rId4" imgW="7543540" imgH="5829184" progId="Acrobat.Document.11">
                  <p:embed/>
                </p:oleObj>
              </mc:Choice>
              <mc:Fallback>
                <p:oleObj name="Acrobat Document" r:id="rId4" imgW="7543540" imgH="5829184"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625" y="3962400"/>
                        <a:ext cx="2746375" cy="2124075"/>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3930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2860" y="427037"/>
            <a:ext cx="6682740" cy="944563"/>
          </a:xfrm>
        </p:spPr>
        <p:txBody>
          <a:bodyPr/>
          <a:lstStyle/>
          <a:p>
            <a:pPr algn="ctr" eaLnBrk="1" hangingPunct="1"/>
            <a:r>
              <a:rPr lang="en-US" altLang="en-US" sz="2400" b="1" dirty="0" smtClean="0"/>
              <a:t>Phase III Wastewater Facility Improvements </a:t>
            </a:r>
          </a:p>
        </p:txBody>
      </p:sp>
      <p:sp>
        <p:nvSpPr>
          <p:cNvPr id="29699" name="Rectangle 3"/>
          <p:cNvSpPr>
            <a:spLocks noGrp="1" noChangeArrowheads="1"/>
          </p:cNvSpPr>
          <p:nvPr>
            <p:ph type="subTitle" idx="1"/>
          </p:nvPr>
        </p:nvSpPr>
        <p:spPr>
          <a:xfrm>
            <a:off x="152400" y="1490663"/>
            <a:ext cx="6477000" cy="5410200"/>
          </a:xfrm>
        </p:spPr>
        <p:txBody>
          <a:bodyPr/>
          <a:lstStyle/>
          <a:p>
            <a:pPr eaLnBrk="1" hangingPunct="1">
              <a:lnSpc>
                <a:spcPct val="80000"/>
              </a:lnSpc>
            </a:pPr>
            <a:r>
              <a:rPr lang="en-US" altLang="en-US" sz="1400" dirty="0" smtClean="0"/>
              <a:t>The Phase III Upgrade will replace the remaining 47-year-old equipment at the Wastewater Treatment Facility that has reached the end of its useful life.  Loans for the Interceptor Rehabilitation and Dewatering Projects will be retired prior to the start of payments for this project. This is the final phase of plant upgrades unless there are new EPA requirements in our next permit.</a:t>
            </a:r>
          </a:p>
          <a:p>
            <a:pPr eaLnBrk="1" hangingPunct="1">
              <a:lnSpc>
                <a:spcPct val="80000"/>
              </a:lnSpc>
            </a:pPr>
            <a:endParaRPr lang="en-US" altLang="en-US" sz="1400" dirty="0" smtClean="0"/>
          </a:p>
          <a:p>
            <a:pPr eaLnBrk="1" hangingPunct="1">
              <a:lnSpc>
                <a:spcPct val="80000"/>
              </a:lnSpc>
            </a:pPr>
            <a:r>
              <a:rPr lang="en-US" altLang="en-US" sz="1400" dirty="0" smtClean="0"/>
              <a:t>Highlights of improvements to the Wastewater Treatment Facility in Phase III include:  replacement of collectors on the secondary clarifiers, one primary clarifier,  complete rehabilitation of the Main  Pump Station (new pumps, motors, controls, MCC replacement, coatings, lighting, and ancillary support systems) including a new raw wastewater screening plant and wash press to replace the original raw wastewater grinder, sludge pump and controls and piping replacement for primary sludge, emergency backup generator replacements, waste activated sludge pumps, lighting replacements, diversion tank upgrades, underground piping replacement, repaving plant roadways, SCADA related improvements, code related improvements. A complete list of equipment and costs will be developed in the preliminary engineering (design) report.</a:t>
            </a:r>
          </a:p>
          <a:p>
            <a:pPr eaLnBrk="1" hangingPunct="1">
              <a:lnSpc>
                <a:spcPct val="80000"/>
              </a:lnSpc>
            </a:pPr>
            <a:endParaRPr lang="en-US" altLang="en-US" sz="1400" dirty="0" smtClean="0"/>
          </a:p>
          <a:p>
            <a:pPr eaLnBrk="1" hangingPunct="1">
              <a:lnSpc>
                <a:spcPct val="80000"/>
              </a:lnSpc>
            </a:pPr>
            <a:r>
              <a:rPr lang="en-US" altLang="en-US" sz="1400" dirty="0" smtClean="0"/>
              <a:t>Project scope and costs will be defined in the Preliminary Design Report (PDR) undertaken in FY 17/18. Estimated cost is $10,000,000 including engineering that includes funding from the CRF for the PDR and $12.6 MM from NHDES SRF low interest loan that includes the pump stations.</a:t>
            </a:r>
          </a:p>
          <a:p>
            <a:pPr eaLnBrk="1" hangingPunct="1">
              <a:lnSpc>
                <a:spcPct val="80000"/>
              </a:lnSpc>
            </a:pPr>
            <a:endParaRPr lang="en-US" altLang="en-US" sz="1400" dirty="0" smtClean="0"/>
          </a:p>
          <a:p>
            <a:pPr eaLnBrk="1" hangingPunct="1">
              <a:lnSpc>
                <a:spcPct val="80000"/>
              </a:lnSpc>
            </a:pPr>
            <a:r>
              <a:rPr lang="en-US" altLang="en-US" sz="1400" dirty="0" smtClean="0"/>
              <a:t>PWD proposes to have this project funded beginning in FY 17/18 and 19 for the PDR and in FY 2019-20 for the project including the pump station project</a:t>
            </a:r>
            <a:r>
              <a:rPr lang="en-US" altLang="en-US" sz="1400" dirty="0" smtClean="0">
                <a:latin typeface="Verdana" pitchFamily="34" charset="0"/>
              </a:rPr>
              <a:t>. </a:t>
            </a:r>
          </a:p>
          <a:p>
            <a:pPr eaLnBrk="1" hangingPunct="1">
              <a:lnSpc>
                <a:spcPct val="80000"/>
              </a:lnSpc>
            </a:pPr>
            <a:endParaRPr lang="en-US" altLang="en-US" sz="1800" dirty="0" smtClean="0">
              <a:latin typeface="Verdana" pitchFamily="34" charset="0"/>
            </a:endParaRPr>
          </a:p>
        </p:txBody>
      </p:sp>
      <p:sp>
        <p:nvSpPr>
          <p:cNvPr id="29700" name="Text Box 4"/>
          <p:cNvSpPr txBox="1">
            <a:spLocks noChangeArrowheads="1"/>
          </p:cNvSpPr>
          <p:nvPr/>
        </p:nvSpPr>
        <p:spPr bwMode="auto">
          <a:xfrm>
            <a:off x="6858000" y="243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Original Raw Wastewater Solids Grinder 1970</a:t>
            </a:r>
          </a:p>
        </p:txBody>
      </p:sp>
      <p:sp>
        <p:nvSpPr>
          <p:cNvPr id="29701" name="Text Box 6"/>
          <p:cNvSpPr txBox="1">
            <a:spLocks noChangeArrowheads="1"/>
          </p:cNvSpPr>
          <p:nvPr/>
        </p:nvSpPr>
        <p:spPr bwMode="auto">
          <a:xfrm>
            <a:off x="6883400" y="6172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One of 3 Secondary Clarifiers (1970)</a:t>
            </a:r>
          </a:p>
        </p:txBody>
      </p:sp>
      <p:sp>
        <p:nvSpPr>
          <p:cNvPr id="29702" name="Text Box 7"/>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32775" name="Picture 8" descr="MVC-001S"/>
          <p:cNvPicPr>
            <a:picLocks noChangeAspect="1" noChangeArrowheads="1"/>
          </p:cNvPicPr>
          <p:nvPr/>
        </p:nvPicPr>
        <p:blipFill>
          <a:blip r:embed="rId2"/>
          <a:srcRect/>
          <a:stretch>
            <a:fillRect/>
          </a:stretch>
        </p:blipFill>
        <p:spPr bwMode="auto">
          <a:xfrm>
            <a:off x="6858000" y="990600"/>
            <a:ext cx="1981200" cy="148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4" descr="secondary clarifiers 004"/>
          <p:cNvPicPr>
            <a:picLocks noChangeAspect="1" noChangeArrowheads="1"/>
          </p:cNvPicPr>
          <p:nvPr/>
        </p:nvPicPr>
        <p:blipFill>
          <a:blip r:embed="rId3"/>
          <a:srcRect/>
          <a:stretch>
            <a:fillRect/>
          </a:stretch>
        </p:blipFill>
        <p:spPr bwMode="auto">
          <a:xfrm>
            <a:off x="6935788" y="4602163"/>
            <a:ext cx="1901825" cy="1417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5" descr="MPS"/>
          <p:cNvPicPr>
            <a:picLocks noChangeAspect="1" noChangeArrowheads="1"/>
          </p:cNvPicPr>
          <p:nvPr/>
        </p:nvPicPr>
        <p:blipFill>
          <a:blip r:embed="rId4"/>
          <a:srcRect/>
          <a:stretch>
            <a:fillRect/>
          </a:stretch>
        </p:blipFill>
        <p:spPr bwMode="auto">
          <a:xfrm>
            <a:off x="6896100" y="2933700"/>
            <a:ext cx="1943100" cy="1149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 Box 16"/>
          <p:cNvSpPr txBox="1">
            <a:spLocks noChangeArrowheads="1"/>
          </p:cNvSpPr>
          <p:nvPr/>
        </p:nvSpPr>
        <p:spPr bwMode="auto">
          <a:xfrm>
            <a:off x="7086600" y="4195763"/>
            <a:ext cx="17303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1200">
                <a:latin typeface="Times New Roman" pitchFamily="18" charset="0"/>
              </a:rPr>
              <a:t>Main Pump Station 1970</a:t>
            </a:r>
          </a:p>
        </p:txBody>
      </p:sp>
    </p:spTree>
    <p:extLst>
      <p:ext uri="{BB962C8B-B14F-4D97-AF65-F5344CB8AC3E}">
        <p14:creationId xmlns:p14="http://schemas.microsoft.com/office/powerpoint/2010/main" val="1152622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152400" y="609600"/>
            <a:ext cx="8153400" cy="533400"/>
          </a:xfrm>
        </p:spPr>
        <p:txBody>
          <a:bodyPr/>
          <a:lstStyle/>
          <a:p>
            <a:pPr algn="ctr" eaLnBrk="1" hangingPunct="1"/>
            <a:r>
              <a:rPr lang="en-US" altLang="en-US" sz="2400" b="1" dirty="0" smtClean="0"/>
              <a:t>Thornton's Ferry &amp; </a:t>
            </a:r>
            <a:r>
              <a:rPr lang="en-US" altLang="en-US" sz="2400" b="1" dirty="0" err="1" smtClean="0"/>
              <a:t>Souhegan</a:t>
            </a:r>
            <a:r>
              <a:rPr lang="en-US" altLang="en-US" sz="2400" b="1" dirty="0" smtClean="0"/>
              <a:t> Pump Station Improvements</a:t>
            </a:r>
          </a:p>
        </p:txBody>
      </p:sp>
      <p:sp>
        <p:nvSpPr>
          <p:cNvPr id="30723" name="Rectangle 3"/>
          <p:cNvSpPr>
            <a:spLocks noGrp="1" noChangeArrowheads="1"/>
          </p:cNvSpPr>
          <p:nvPr>
            <p:ph type="subTitle" idx="1"/>
          </p:nvPr>
        </p:nvSpPr>
        <p:spPr>
          <a:xfrm>
            <a:off x="228600" y="1524000"/>
            <a:ext cx="6324600" cy="5334000"/>
          </a:xfrm>
        </p:spPr>
        <p:txBody>
          <a:bodyPr/>
          <a:lstStyle/>
          <a:p>
            <a:pPr eaLnBrk="1" hangingPunct="1">
              <a:lnSpc>
                <a:spcPct val="90000"/>
              </a:lnSpc>
            </a:pPr>
            <a:r>
              <a:rPr lang="en-US" altLang="en-US" sz="1400" dirty="0" smtClean="0"/>
              <a:t>The Thornton's Ferry and </a:t>
            </a:r>
            <a:r>
              <a:rPr lang="en-US" altLang="en-US" sz="1400" dirty="0" err="1" smtClean="0"/>
              <a:t>Souhegan</a:t>
            </a:r>
            <a:r>
              <a:rPr lang="en-US" altLang="en-US" sz="1400" dirty="0" smtClean="0"/>
              <a:t> pump stations are the two largest pump stations in the sewer collection system.  They pump approximately 75% of all residential and commercial wastewater to the treatment facility. Both stations are 43 years old. These stations are identical in appearance and construction with larger pumps located in the Thornton's Ferry station. Estimated cost of these improvements is $3,000,000.</a:t>
            </a:r>
          </a:p>
          <a:p>
            <a:pPr eaLnBrk="1" hangingPunct="1">
              <a:lnSpc>
                <a:spcPct val="90000"/>
              </a:lnSpc>
            </a:pPr>
            <a:endParaRPr lang="en-US" altLang="en-US" sz="1400" dirty="0" smtClean="0"/>
          </a:p>
          <a:p>
            <a:pPr eaLnBrk="1" hangingPunct="1">
              <a:lnSpc>
                <a:spcPct val="90000"/>
              </a:lnSpc>
            </a:pPr>
            <a:r>
              <a:rPr lang="en-US" altLang="en-US" sz="1400" dirty="0" smtClean="0"/>
              <a:t>Improvements include: new pumps, motors, and controls, new solids grinders, new flow meters, replace piping and valves, dry pit recoating and painting, wet well coating and painting, replacement of doors and frames, replacement of force mains or lining to gravity sewer, HVAC upgrades, bypass pumping, code related improvements.  </a:t>
            </a:r>
          </a:p>
          <a:p>
            <a:pPr eaLnBrk="1" hangingPunct="1">
              <a:lnSpc>
                <a:spcPct val="90000"/>
              </a:lnSpc>
            </a:pPr>
            <a:endParaRPr lang="en-US" altLang="en-US" sz="1400" dirty="0" smtClean="0"/>
          </a:p>
          <a:p>
            <a:pPr eaLnBrk="1" hangingPunct="1">
              <a:lnSpc>
                <a:spcPct val="90000"/>
              </a:lnSpc>
            </a:pPr>
            <a:r>
              <a:rPr lang="en-US" altLang="en-US" sz="1400" dirty="0" smtClean="0"/>
              <a:t>Failures at either station would cause loss of service and environmental and health risks as well as potential fines by both NHDES and EPA.</a:t>
            </a:r>
          </a:p>
          <a:p>
            <a:pPr eaLnBrk="1" hangingPunct="1">
              <a:lnSpc>
                <a:spcPct val="90000"/>
              </a:lnSpc>
            </a:pPr>
            <a:endParaRPr lang="en-US" altLang="en-US" sz="1400" dirty="0" smtClean="0"/>
          </a:p>
          <a:p>
            <a:pPr eaLnBrk="1" hangingPunct="1">
              <a:lnSpc>
                <a:spcPct val="90000"/>
              </a:lnSpc>
            </a:pPr>
            <a:r>
              <a:rPr lang="en-US" altLang="en-US" sz="1400" dirty="0" smtClean="0"/>
              <a:t>The Preliminary Design Report (PDR) will be undertaken in FY 17/18 and FY 18/19 as part of the Phase III project.   </a:t>
            </a:r>
          </a:p>
          <a:p>
            <a:pPr eaLnBrk="1" hangingPunct="1">
              <a:lnSpc>
                <a:spcPct val="90000"/>
              </a:lnSpc>
            </a:pPr>
            <a:endParaRPr lang="en-US" altLang="en-US" sz="1400" dirty="0" smtClean="0"/>
          </a:p>
          <a:p>
            <a:pPr eaLnBrk="1" hangingPunct="1">
              <a:lnSpc>
                <a:spcPct val="90000"/>
              </a:lnSpc>
            </a:pPr>
            <a:r>
              <a:rPr lang="en-US" altLang="en-US" sz="1400" dirty="0" smtClean="0"/>
              <a:t>PWD proposes to have this project funded in FY 2019-20 in conjunction with the Phase III project.</a:t>
            </a:r>
          </a:p>
          <a:p>
            <a:pPr eaLnBrk="1" hangingPunct="1">
              <a:lnSpc>
                <a:spcPct val="90000"/>
              </a:lnSpc>
            </a:pPr>
            <a:endParaRPr lang="en-US" altLang="en-US" sz="1400" dirty="0" smtClean="0"/>
          </a:p>
        </p:txBody>
      </p:sp>
      <p:sp>
        <p:nvSpPr>
          <p:cNvPr id="30724" name="Text Box 4"/>
          <p:cNvSpPr txBox="1">
            <a:spLocks noChangeArrowheads="1"/>
          </p:cNvSpPr>
          <p:nvPr/>
        </p:nvSpPr>
        <p:spPr bwMode="auto">
          <a:xfrm>
            <a:off x="6858000" y="2438400"/>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Souhegan pump station 1972</a:t>
            </a:r>
          </a:p>
        </p:txBody>
      </p:sp>
      <p:sp>
        <p:nvSpPr>
          <p:cNvPr id="30725" name="Text Box 5"/>
          <p:cNvSpPr txBox="1">
            <a:spLocks noChangeArrowheads="1"/>
          </p:cNvSpPr>
          <p:nvPr/>
        </p:nvSpPr>
        <p:spPr bwMode="auto">
          <a:xfrm>
            <a:off x="6858000" y="4343400"/>
            <a:ext cx="2286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Pump motors to be replaced</a:t>
            </a:r>
          </a:p>
        </p:txBody>
      </p:sp>
      <p:sp>
        <p:nvSpPr>
          <p:cNvPr id="30726" name="Text Box 6"/>
          <p:cNvSpPr txBox="1">
            <a:spLocks noChangeArrowheads="1"/>
          </p:cNvSpPr>
          <p:nvPr/>
        </p:nvSpPr>
        <p:spPr bwMode="auto">
          <a:xfrm>
            <a:off x="6934200" y="61722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Pumps to be replaced</a:t>
            </a:r>
          </a:p>
        </p:txBody>
      </p:sp>
      <p:sp>
        <p:nvSpPr>
          <p:cNvPr id="30727" name="Text Box 7"/>
          <p:cNvSpPr txBox="1">
            <a:spLocks noChangeArrowheads="1"/>
          </p:cNvSpPr>
          <p:nvPr/>
        </p:nvSpPr>
        <p:spPr bwMode="auto">
          <a:xfrm>
            <a:off x="8113713" y="2286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33800" name="Picture 8" descr="DSCN1764"/>
          <p:cNvPicPr>
            <a:picLocks noChangeAspect="1" noChangeArrowheads="1"/>
          </p:cNvPicPr>
          <p:nvPr/>
        </p:nvPicPr>
        <p:blipFill>
          <a:blip r:embed="rId2"/>
          <a:srcRect/>
          <a:stretch>
            <a:fillRect/>
          </a:stretch>
        </p:blipFill>
        <p:spPr bwMode="auto">
          <a:xfrm>
            <a:off x="6934200" y="990600"/>
            <a:ext cx="1981200" cy="1479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Souhegan pump station 009"/>
          <p:cNvPicPr>
            <a:picLocks noChangeAspect="1" noChangeArrowheads="1"/>
          </p:cNvPicPr>
          <p:nvPr/>
        </p:nvPicPr>
        <p:blipFill>
          <a:blip r:embed="rId3"/>
          <a:srcRect/>
          <a:stretch>
            <a:fillRect/>
          </a:stretch>
        </p:blipFill>
        <p:spPr bwMode="auto">
          <a:xfrm>
            <a:off x="6934200" y="2781300"/>
            <a:ext cx="1978025" cy="1482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Souhegan pump station 008"/>
          <p:cNvPicPr>
            <a:picLocks noChangeAspect="1" noChangeArrowheads="1"/>
          </p:cNvPicPr>
          <p:nvPr/>
        </p:nvPicPr>
        <p:blipFill>
          <a:blip r:embed="rId4"/>
          <a:srcRect/>
          <a:stretch>
            <a:fillRect/>
          </a:stretch>
        </p:blipFill>
        <p:spPr bwMode="auto">
          <a:xfrm>
            <a:off x="6934200" y="4648200"/>
            <a:ext cx="1978025" cy="1479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369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5" y="304800"/>
            <a:ext cx="8001000" cy="609600"/>
          </a:xfrm>
        </p:spPr>
        <p:txBody>
          <a:bodyPr/>
          <a:lstStyle/>
          <a:p>
            <a:pPr algn="ctr" eaLnBrk="1" fontAlgn="auto" hangingPunct="1">
              <a:spcAft>
                <a:spcPts val="0"/>
              </a:spcAft>
              <a:defRPr/>
            </a:pPr>
            <a:r>
              <a:rPr lang="en-US" altLang="en-US" sz="2800" dirty="0" smtClean="0"/>
              <a:t>2016-17 Projected CRF Funding (deposits) </a:t>
            </a:r>
          </a:p>
        </p:txBody>
      </p:sp>
      <p:graphicFrame>
        <p:nvGraphicFramePr>
          <p:cNvPr id="9219" name="Object 1"/>
          <p:cNvGraphicFramePr>
            <a:graphicFrameLocks noChangeAspect="1"/>
          </p:cNvGraphicFramePr>
          <p:nvPr>
            <p:extLst>
              <p:ext uri="{D42A27DB-BD31-4B8C-83A1-F6EECF244321}">
                <p14:modId xmlns:p14="http://schemas.microsoft.com/office/powerpoint/2010/main" val="152714582"/>
              </p:ext>
            </p:extLst>
          </p:nvPr>
        </p:nvGraphicFramePr>
        <p:xfrm>
          <a:off x="304800" y="857250"/>
          <a:ext cx="8610600" cy="5568950"/>
        </p:xfrm>
        <a:graphic>
          <a:graphicData uri="http://schemas.openxmlformats.org/presentationml/2006/ole">
            <mc:AlternateContent xmlns:mc="http://schemas.openxmlformats.org/markup-compatibility/2006">
              <mc:Choice xmlns:v="urn:schemas-microsoft-com:vml" Requires="v">
                <p:oleObj spid="_x0000_s9226" name="Worksheet" r:id="rId4" imgW="6301705" imgH="5143500" progId="Excel.Sheet.8">
                  <p:link updateAutomatic="1"/>
                </p:oleObj>
              </mc:Choice>
              <mc:Fallback>
                <p:oleObj name="Worksheet" r:id="rId4" imgW="6301705" imgH="5143500" progId="Excel.Sheet.8">
                  <p:link updateAutomatic="1"/>
                  <p:pic>
                    <p:nvPicPr>
                      <p:cNvPr id="0" name="Object 1"/>
                      <p:cNvPicPr>
                        <a:picLocks noChangeAspect="1" noChangeArrowheads="1"/>
                      </p:cNvPicPr>
                      <p:nvPr/>
                    </p:nvPicPr>
                    <p:blipFill>
                      <a:blip r:embed="rId5"/>
                      <a:srcRect/>
                      <a:stretch>
                        <a:fillRect/>
                      </a:stretch>
                    </p:blipFill>
                    <p:spPr bwMode="auto">
                      <a:xfrm>
                        <a:off x="304800" y="857250"/>
                        <a:ext cx="86106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74675" y="304800"/>
            <a:ext cx="8001000" cy="609600"/>
          </a:xfrm>
        </p:spPr>
        <p:txBody>
          <a:bodyPr>
            <a:normAutofit fontScale="90000"/>
          </a:bodyPr>
          <a:lstStyle/>
          <a:p>
            <a:pPr algn="ctr" eaLnBrk="1" fontAlgn="auto" hangingPunct="1">
              <a:spcAft>
                <a:spcPts val="0"/>
              </a:spcAft>
              <a:defRPr/>
            </a:pPr>
            <a:r>
              <a:rPr lang="en-US" altLang="en-US" dirty="0" smtClean="0"/>
              <a:t>Major Projects General Fund (expenses)</a:t>
            </a:r>
          </a:p>
        </p:txBody>
      </p:sp>
      <p:graphicFrame>
        <p:nvGraphicFramePr>
          <p:cNvPr id="2" name="Object 1"/>
          <p:cNvGraphicFramePr>
            <a:graphicFrameLocks noChangeAspect="1"/>
          </p:cNvGraphicFramePr>
          <p:nvPr>
            <p:extLst>
              <p:ext uri="{D42A27DB-BD31-4B8C-83A1-F6EECF244321}">
                <p14:modId xmlns:p14="http://schemas.microsoft.com/office/powerpoint/2010/main" val="3042588781"/>
              </p:ext>
            </p:extLst>
          </p:nvPr>
        </p:nvGraphicFramePr>
        <p:xfrm>
          <a:off x="228600" y="1066800"/>
          <a:ext cx="8763000" cy="5562600"/>
        </p:xfrm>
        <a:graphic>
          <a:graphicData uri="http://schemas.openxmlformats.org/presentationml/2006/ole">
            <mc:AlternateContent xmlns:mc="http://schemas.openxmlformats.org/markup-compatibility/2006">
              <mc:Choice xmlns:v="urn:schemas-microsoft-com:vml" Requires="v">
                <p:oleObj spid="_x0000_s10250" name="Worksheet" r:id="rId3" imgW="14493453" imgH="6179836" progId="Excel.Sheet.12">
                  <p:link updateAutomatic="1"/>
                </p:oleObj>
              </mc:Choice>
              <mc:Fallback>
                <p:oleObj name="Worksheet" r:id="rId3" imgW="14493453" imgH="6179836" progId="Excel.Sheet.12">
                  <p:link updateAutomatic="1"/>
                  <p:pic>
                    <p:nvPicPr>
                      <p:cNvPr id="0" name=""/>
                      <p:cNvPicPr/>
                      <p:nvPr/>
                    </p:nvPicPr>
                    <p:blipFill>
                      <a:blip r:embed="rId4"/>
                      <a:stretch>
                        <a:fillRect/>
                      </a:stretch>
                    </p:blipFill>
                    <p:spPr>
                      <a:xfrm>
                        <a:off x="228600" y="1066800"/>
                        <a:ext cx="8763000" cy="55626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685800"/>
            <a:ext cx="8001000" cy="609600"/>
          </a:xfrm>
        </p:spPr>
        <p:txBody>
          <a:bodyPr>
            <a:normAutofit fontScale="90000"/>
          </a:bodyPr>
          <a:lstStyle/>
          <a:p>
            <a:pPr algn="ctr" eaLnBrk="1" fontAlgn="auto" hangingPunct="1">
              <a:spcAft>
                <a:spcPts val="0"/>
              </a:spcAft>
              <a:defRPr/>
            </a:pPr>
            <a:r>
              <a:rPr lang="en-US" altLang="en-US" dirty="0" smtClean="0"/>
              <a:t>Major Projects Funding Sources (expenses)</a:t>
            </a:r>
          </a:p>
        </p:txBody>
      </p:sp>
      <p:graphicFrame>
        <p:nvGraphicFramePr>
          <p:cNvPr id="2" name="Table 1"/>
          <p:cNvGraphicFramePr>
            <a:graphicFrameLocks noGrp="1"/>
          </p:cNvGraphicFramePr>
          <p:nvPr>
            <p:extLst>
              <p:ext uri="{D42A27DB-BD31-4B8C-83A1-F6EECF244321}">
                <p14:modId xmlns:p14="http://schemas.microsoft.com/office/powerpoint/2010/main" val="1289900266"/>
              </p:ext>
            </p:extLst>
          </p:nvPr>
        </p:nvGraphicFramePr>
        <p:xfrm>
          <a:off x="457200" y="1600200"/>
          <a:ext cx="7454900" cy="381000"/>
        </p:xfrm>
        <a:graphic>
          <a:graphicData uri="http://schemas.openxmlformats.org/drawingml/2006/table">
            <a:tbl>
              <a:tblPr>
                <a:tableStyleId>{5C22544A-7EE6-4342-B048-85BDC9FD1C3A}</a:tableStyleId>
              </a:tblPr>
              <a:tblGrid>
                <a:gridCol w="2092826"/>
                <a:gridCol w="751515"/>
                <a:gridCol w="786395"/>
                <a:gridCol w="751515"/>
                <a:gridCol w="799079"/>
                <a:gridCol w="751515"/>
                <a:gridCol w="786395"/>
                <a:gridCol w="735660"/>
              </a:tblGrid>
              <a:tr h="381000">
                <a:tc>
                  <a:txBody>
                    <a:bodyPr/>
                    <a:lstStyle/>
                    <a:p>
                      <a:pPr algn="l" fontAlgn="b"/>
                      <a:r>
                        <a:rPr lang="en-US" sz="1000" u="none" strike="noStrike" dirty="0">
                          <a:effectLst/>
                        </a:rPr>
                        <a:t>Funding Source</a:t>
                      </a:r>
                      <a:endParaRPr lang="en-US" sz="1000" b="1" i="0" u="none" strike="noStrike" dirty="0">
                        <a:effectLst/>
                        <a:latin typeface="Times New Roman"/>
                      </a:endParaRPr>
                    </a:p>
                  </a:txBody>
                  <a:tcPr marL="9525" marR="9525" marT="9525" marB="0" anchor="b"/>
                </a:tc>
                <a:tc>
                  <a:txBody>
                    <a:bodyPr/>
                    <a:lstStyle/>
                    <a:p>
                      <a:pPr algn="ctr" fontAlgn="b"/>
                      <a:r>
                        <a:rPr lang="en-US" sz="1000" u="sng" strike="noStrike" dirty="0">
                          <a:effectLst/>
                        </a:rPr>
                        <a:t>2017-18</a:t>
                      </a:r>
                      <a:endParaRPr lang="en-US" sz="1000" b="1" i="0" u="sng" strike="noStrike" dirty="0">
                        <a:effectLst/>
                        <a:latin typeface="Times New Roman"/>
                      </a:endParaRPr>
                    </a:p>
                  </a:txBody>
                  <a:tcPr marL="9525" marR="9525" marT="9525" marB="0" anchor="b"/>
                </a:tc>
                <a:tc>
                  <a:txBody>
                    <a:bodyPr/>
                    <a:lstStyle/>
                    <a:p>
                      <a:pPr algn="ctr" fontAlgn="b"/>
                      <a:r>
                        <a:rPr lang="en-US" sz="1000" u="sng" strike="noStrike" dirty="0">
                          <a:effectLst/>
                        </a:rPr>
                        <a:t>2018-19</a:t>
                      </a:r>
                      <a:endParaRPr lang="en-US" sz="1000" b="1" i="0" u="sng" strike="noStrike" dirty="0">
                        <a:effectLst/>
                        <a:latin typeface="Times New Roman"/>
                      </a:endParaRPr>
                    </a:p>
                  </a:txBody>
                  <a:tcPr marL="9525" marR="9525" marT="9525" marB="0" anchor="b"/>
                </a:tc>
                <a:tc>
                  <a:txBody>
                    <a:bodyPr/>
                    <a:lstStyle/>
                    <a:p>
                      <a:pPr algn="ctr" fontAlgn="b"/>
                      <a:r>
                        <a:rPr lang="en-US" sz="1000" u="sng" strike="noStrike" dirty="0">
                          <a:effectLst/>
                        </a:rPr>
                        <a:t>2019-20</a:t>
                      </a:r>
                      <a:endParaRPr lang="en-US" sz="1000" b="1" i="0" u="sng" strike="noStrike" dirty="0">
                        <a:effectLst/>
                        <a:latin typeface="Times New Roman"/>
                      </a:endParaRPr>
                    </a:p>
                  </a:txBody>
                  <a:tcPr marL="9525" marR="9525" marT="9525" marB="0" anchor="b"/>
                </a:tc>
                <a:tc>
                  <a:txBody>
                    <a:bodyPr/>
                    <a:lstStyle/>
                    <a:p>
                      <a:pPr algn="ctr" fontAlgn="b"/>
                      <a:r>
                        <a:rPr lang="en-US" sz="1000" u="sng" strike="noStrike" dirty="0">
                          <a:effectLst/>
                        </a:rPr>
                        <a:t>2020-21</a:t>
                      </a:r>
                      <a:endParaRPr lang="en-US" sz="1000" b="1" i="0" u="sng" strike="noStrike" dirty="0">
                        <a:effectLst/>
                        <a:latin typeface="Times New Roman"/>
                      </a:endParaRPr>
                    </a:p>
                  </a:txBody>
                  <a:tcPr marL="9525" marR="9525" marT="9525" marB="0" anchor="b"/>
                </a:tc>
                <a:tc>
                  <a:txBody>
                    <a:bodyPr/>
                    <a:lstStyle/>
                    <a:p>
                      <a:pPr algn="ctr" fontAlgn="b"/>
                      <a:r>
                        <a:rPr lang="en-US" sz="1000" u="sng" strike="noStrike" dirty="0">
                          <a:effectLst/>
                        </a:rPr>
                        <a:t>2021-22</a:t>
                      </a:r>
                      <a:endParaRPr lang="en-US" sz="1000" b="1" i="0" u="sng" strike="noStrike" dirty="0">
                        <a:effectLst/>
                        <a:latin typeface="Times New Roman"/>
                      </a:endParaRPr>
                    </a:p>
                  </a:txBody>
                  <a:tcPr marL="9525" marR="9525" marT="9525" marB="0" anchor="b"/>
                </a:tc>
                <a:tc>
                  <a:txBody>
                    <a:bodyPr/>
                    <a:lstStyle/>
                    <a:p>
                      <a:pPr algn="ctr" fontAlgn="b"/>
                      <a:r>
                        <a:rPr lang="en-US" sz="1000" u="sng" strike="noStrike" dirty="0" smtClean="0">
                          <a:effectLst/>
                        </a:rPr>
                        <a:t>2022-23</a:t>
                      </a:r>
                      <a:endParaRPr lang="en-US" sz="1000" b="1" i="0" u="sng" strike="noStrike" dirty="0">
                        <a:effectLst/>
                        <a:latin typeface="Times New Roman"/>
                      </a:endParaRPr>
                    </a:p>
                  </a:txBody>
                  <a:tcPr marL="9525" marR="9525" marT="9525" marB="0" anchor="b"/>
                </a:tc>
                <a:tc>
                  <a:txBody>
                    <a:bodyPr/>
                    <a:lstStyle/>
                    <a:p>
                      <a:pPr algn="ctr" fontAlgn="b"/>
                      <a:r>
                        <a:rPr lang="en-US" sz="1000" u="sng" strike="noStrike" dirty="0" smtClean="0">
                          <a:effectLst/>
                        </a:rPr>
                        <a:t>2023-24</a:t>
                      </a:r>
                      <a:endParaRPr lang="en-US" sz="1000" b="1" i="0" u="sng" strike="noStrike" dirty="0">
                        <a:effectLst/>
                        <a:latin typeface="Times New Roman"/>
                      </a:endParaRPr>
                    </a:p>
                  </a:txBody>
                  <a:tcPr marL="9525" marR="9525" marT="9525" marB="0" anchor="b"/>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56896818"/>
              </p:ext>
            </p:extLst>
          </p:nvPr>
        </p:nvGraphicFramePr>
        <p:xfrm>
          <a:off x="457201" y="2209800"/>
          <a:ext cx="7467599" cy="1531937"/>
        </p:xfrm>
        <a:graphic>
          <a:graphicData uri="http://schemas.openxmlformats.org/presentationml/2006/ole">
            <mc:AlternateContent xmlns:mc="http://schemas.openxmlformats.org/markup-compatibility/2006">
              <mc:Choice xmlns:v="urn:schemas-microsoft-com:vml" Requires="v">
                <p:oleObj spid="_x0000_s11294" name="Worksheet" r:id="rId3" imgW="7673305" imgH="1531809" progId="Excel.Sheet.12">
                  <p:link updateAutomatic="1"/>
                </p:oleObj>
              </mc:Choice>
              <mc:Fallback>
                <p:oleObj name="Worksheet" r:id="rId3" imgW="7673305" imgH="1531809" progId="Excel.Sheet.12">
                  <p:link updateAutomatic="1"/>
                  <p:pic>
                    <p:nvPicPr>
                      <p:cNvPr id="0" name=""/>
                      <p:cNvPicPr/>
                      <p:nvPr/>
                    </p:nvPicPr>
                    <p:blipFill>
                      <a:blip r:embed="rId4"/>
                      <a:stretch>
                        <a:fillRect/>
                      </a:stretch>
                    </p:blipFill>
                    <p:spPr>
                      <a:xfrm>
                        <a:off x="457201" y="2209800"/>
                        <a:ext cx="7467599" cy="15319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1000" y="717550"/>
            <a:ext cx="7086600" cy="577850"/>
          </a:xfrm>
        </p:spPr>
        <p:txBody>
          <a:bodyPr/>
          <a:lstStyle/>
          <a:p>
            <a:pPr algn="ctr" eaLnBrk="1" hangingPunct="1">
              <a:defRPr/>
            </a:pPr>
            <a:r>
              <a:rPr lang="en-US" sz="2400" dirty="0"/>
              <a:t>Public Safety Complex</a:t>
            </a:r>
            <a:endParaRPr lang="en-US" altLang="en-US" sz="2400" dirty="0" smtClean="0"/>
          </a:p>
        </p:txBody>
      </p:sp>
      <p:sp>
        <p:nvSpPr>
          <p:cNvPr id="15363" name="Rectangle 3"/>
          <p:cNvSpPr>
            <a:spLocks noGrp="1" noChangeArrowheads="1"/>
          </p:cNvSpPr>
          <p:nvPr>
            <p:ph type="subTitle" idx="1"/>
          </p:nvPr>
        </p:nvSpPr>
        <p:spPr>
          <a:xfrm>
            <a:off x="228600" y="1676400"/>
            <a:ext cx="8763000" cy="1752600"/>
          </a:xfrm>
        </p:spPr>
        <p:txBody>
          <a:bodyPr/>
          <a:lstStyle/>
          <a:p>
            <a:pPr marL="457200" indent="-457200">
              <a:buFont typeface="Arial" panose="020B0604020202020204" pitchFamily="34" charset="0"/>
              <a:buChar char="•"/>
            </a:pPr>
            <a:r>
              <a:rPr lang="en-US" dirty="0">
                <a:solidFill>
                  <a:schemeClr val="tx1"/>
                </a:solidFill>
              </a:rPr>
              <a:t>Combine the Police and South Fire Station to one </a:t>
            </a:r>
            <a:r>
              <a:rPr lang="en-US" dirty="0" smtClean="0">
                <a:solidFill>
                  <a:schemeClr val="tx1"/>
                </a:solidFill>
              </a:rPr>
              <a:t>location</a:t>
            </a:r>
          </a:p>
          <a:p>
            <a:pPr marL="457200" indent="-457200">
              <a:buFont typeface="Arial" panose="020B0604020202020204" pitchFamily="34" charset="0"/>
              <a:buChar char="•"/>
            </a:pPr>
            <a:r>
              <a:rPr lang="en-US" dirty="0" smtClean="0">
                <a:solidFill>
                  <a:schemeClr val="tx1"/>
                </a:solidFill>
              </a:rPr>
              <a:t>Police Station built in 1960 and 1975 as a two separate </a:t>
            </a:r>
            <a:r>
              <a:rPr lang="en-US" dirty="0">
                <a:solidFill>
                  <a:schemeClr val="tx1"/>
                </a:solidFill>
              </a:rPr>
              <a:t>medical </a:t>
            </a:r>
            <a:r>
              <a:rPr lang="en-US" dirty="0" smtClean="0">
                <a:solidFill>
                  <a:schemeClr val="tx1"/>
                </a:solidFill>
              </a:rPr>
              <a:t>buildings </a:t>
            </a:r>
          </a:p>
          <a:p>
            <a:pPr marL="457200" indent="-457200">
              <a:buFont typeface="Arial" panose="020B0604020202020204" pitchFamily="34" charset="0"/>
              <a:buChar char="•"/>
            </a:pPr>
            <a:r>
              <a:rPr lang="en-US" dirty="0" smtClean="0">
                <a:solidFill>
                  <a:schemeClr val="tx1"/>
                </a:solidFill>
              </a:rPr>
              <a:t>Remodeled in 1994 when it was donated to the Town for the Police Department</a:t>
            </a:r>
          </a:p>
          <a:p>
            <a:pPr marL="457200" indent="-457200">
              <a:buFont typeface="Arial" panose="020B0604020202020204" pitchFamily="34" charset="0"/>
              <a:buChar char="•"/>
            </a:pPr>
            <a:r>
              <a:rPr lang="en-US" dirty="0" smtClean="0">
                <a:solidFill>
                  <a:schemeClr val="tx1"/>
                </a:solidFill>
              </a:rPr>
              <a:t>South Fire Station built in 1973 as a two bay garage</a:t>
            </a:r>
          </a:p>
          <a:p>
            <a:pPr marL="457200" indent="-457200">
              <a:buFont typeface="Arial" panose="020B0604020202020204" pitchFamily="34" charset="0"/>
              <a:buChar char="•"/>
            </a:pPr>
            <a:r>
              <a:rPr lang="en-US" dirty="0" smtClean="0">
                <a:solidFill>
                  <a:schemeClr val="tx1"/>
                </a:solidFill>
              </a:rPr>
              <a:t>Remodeled in 1987 to include living quarters</a:t>
            </a: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r>
              <a:rPr lang="en-US" dirty="0">
                <a:solidFill>
                  <a:schemeClr val="tx1"/>
                </a:solidFill>
              </a:rPr>
              <a:t>Space needs </a:t>
            </a:r>
            <a:r>
              <a:rPr lang="en-US" dirty="0" smtClean="0">
                <a:solidFill>
                  <a:schemeClr val="tx1"/>
                </a:solidFill>
              </a:rPr>
              <a:t>study </a:t>
            </a:r>
            <a:r>
              <a:rPr lang="en-US" dirty="0">
                <a:solidFill>
                  <a:schemeClr val="tx1"/>
                </a:solidFill>
              </a:rPr>
              <a:t>to happen in </a:t>
            </a:r>
            <a:r>
              <a:rPr lang="en-US" dirty="0" smtClean="0">
                <a:solidFill>
                  <a:schemeClr val="tx1"/>
                </a:solidFill>
              </a:rPr>
              <a:t>2018-19</a:t>
            </a: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r>
              <a:rPr lang="en-US" dirty="0">
                <a:solidFill>
                  <a:schemeClr val="tx1"/>
                </a:solidFill>
              </a:rPr>
              <a:t>Findings to be presented to the Town Council Fall of 2018</a:t>
            </a:r>
          </a:p>
          <a:p>
            <a:pPr marL="457200" indent="-457200">
              <a:buFont typeface="Arial" panose="020B0604020202020204" pitchFamily="34" charset="0"/>
              <a:buChar char="•"/>
            </a:pPr>
            <a:endParaRPr lang="en-US" dirty="0">
              <a:solidFill>
                <a:schemeClr val="tx1"/>
              </a:solidFill>
            </a:endParaRPr>
          </a:p>
        </p:txBody>
      </p:sp>
      <p:sp>
        <p:nvSpPr>
          <p:cNvPr id="12295" name="Text Box 9"/>
          <p:cNvSpPr txBox="1">
            <a:spLocks noChangeArrowheads="1"/>
          </p:cNvSpPr>
          <p:nvPr/>
        </p:nvSpPr>
        <p:spPr bwMode="auto">
          <a:xfrm>
            <a:off x="8077200" y="152400"/>
            <a:ext cx="914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dirty="0" smtClean="0">
                <a:solidFill>
                  <a:srgbClr val="FF6600"/>
                </a:solidFill>
                <a:latin typeface="Times New Roman" pitchFamily="18" charset="0"/>
              </a:rPr>
              <a:t>FY 18 </a:t>
            </a:r>
            <a:r>
              <a:rPr lang="en-US" altLang="en-US" sz="1200" b="1" dirty="0">
                <a:solidFill>
                  <a:srgbClr val="FF6600"/>
                </a:solidFill>
                <a:latin typeface="Times New Roman" pitchFamily="18" charset="0"/>
              </a:rPr>
              <a:t>- </a:t>
            </a:r>
            <a:r>
              <a:rPr lang="en-US" altLang="en-US" sz="1200" b="1" dirty="0" smtClean="0">
                <a:solidFill>
                  <a:srgbClr val="FF6600"/>
                </a:solidFill>
                <a:latin typeface="Times New Roman" pitchFamily="18" charset="0"/>
              </a:rPr>
              <a:t>24</a:t>
            </a:r>
            <a:endParaRPr lang="en-US" altLang="en-US" sz="1200" b="1" dirty="0">
              <a:solidFill>
                <a:srgbClr val="FF6600"/>
              </a:solidFill>
              <a:latin typeface="Times New Roman" pitchFamily="18" charset="0"/>
            </a:endParaRPr>
          </a:p>
        </p:txBody>
      </p:sp>
    </p:spTree>
    <p:extLst>
      <p:ext uri="{BB962C8B-B14F-4D97-AF65-F5344CB8AC3E}">
        <p14:creationId xmlns:p14="http://schemas.microsoft.com/office/powerpoint/2010/main" val="3346213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447358"/>
            <a:ext cx="7391400" cy="865981"/>
          </a:xfrm>
        </p:spPr>
        <p:txBody>
          <a:bodyPr/>
          <a:lstStyle/>
          <a:p>
            <a:pPr algn="ctr" eaLnBrk="1" hangingPunct="1"/>
            <a:r>
              <a:rPr lang="en-US" altLang="en-US" sz="2400" b="1" dirty="0" err="1" smtClean="0"/>
              <a:t>Stormwater</a:t>
            </a:r>
            <a:r>
              <a:rPr lang="en-US" altLang="en-US" sz="2400" b="1" dirty="0" smtClean="0"/>
              <a:t> Drainage Improvements</a:t>
            </a:r>
          </a:p>
        </p:txBody>
      </p:sp>
      <p:sp>
        <p:nvSpPr>
          <p:cNvPr id="16387" name="Rectangle 3"/>
          <p:cNvSpPr>
            <a:spLocks noGrp="1" noChangeArrowheads="1"/>
          </p:cNvSpPr>
          <p:nvPr>
            <p:ph type="subTitle" idx="1"/>
          </p:nvPr>
        </p:nvSpPr>
        <p:spPr>
          <a:xfrm>
            <a:off x="228600" y="1524000"/>
            <a:ext cx="6400800" cy="1752600"/>
          </a:xfrm>
        </p:spPr>
        <p:txBody>
          <a:bodyPr/>
          <a:lstStyle/>
          <a:p>
            <a:pPr eaLnBrk="1" hangingPunct="1"/>
            <a:r>
              <a:rPr lang="en-US" altLang="en-US" sz="1800" dirty="0" smtClean="0">
                <a:solidFill>
                  <a:schemeClr val="tx1"/>
                </a:solidFill>
              </a:rPr>
              <a:t>The Public Works Department maintains a prioritized list of drainage improvement projects.  The list is updated twice each year.  Projects are scored based on criteria in 4 subject areas – Public Health and Safety; Private Property Impacts; Public Property Impacts; and Secondary Factors.  Projects are also classified as a Highway Division project, a Contractor project, or a combination of the two.</a:t>
            </a:r>
          </a:p>
          <a:p>
            <a:pPr eaLnBrk="1" hangingPunct="1"/>
            <a:endParaRPr lang="en-US" altLang="en-US" sz="1800" dirty="0" smtClean="0">
              <a:solidFill>
                <a:schemeClr val="tx1"/>
              </a:solidFill>
            </a:endParaRPr>
          </a:p>
          <a:p>
            <a:pPr eaLnBrk="1" hangingPunct="1"/>
            <a:r>
              <a:rPr lang="en-US" altLang="en-US" sz="1800" dirty="0" smtClean="0">
                <a:solidFill>
                  <a:schemeClr val="tx1"/>
                </a:solidFill>
              </a:rPr>
              <a:t> Anticipated projects for the FY 18/19 construction season are:</a:t>
            </a:r>
          </a:p>
          <a:p>
            <a:pPr eaLnBrk="1" hangingPunct="1">
              <a:buFont typeface="Wingdings" pitchFamily="2" charset="2"/>
              <a:buChar char="o"/>
            </a:pPr>
            <a:r>
              <a:rPr lang="en-US" altLang="en-US" sz="1800" dirty="0" smtClean="0">
                <a:solidFill>
                  <a:schemeClr val="tx1"/>
                </a:solidFill>
              </a:rPr>
              <a:t> Brenda Lane pipe, outlet &amp; riprap swale repair</a:t>
            </a:r>
          </a:p>
          <a:p>
            <a:pPr eaLnBrk="1" hangingPunct="1">
              <a:buFont typeface="Wingdings" pitchFamily="2" charset="2"/>
              <a:buChar char="o"/>
            </a:pPr>
            <a:r>
              <a:rPr lang="en-US" altLang="en-US" sz="1800" dirty="0" smtClean="0">
                <a:solidFill>
                  <a:schemeClr val="tx1"/>
                </a:solidFill>
              </a:rPr>
              <a:t>South </a:t>
            </a:r>
            <a:r>
              <a:rPr lang="en-US" altLang="en-US" sz="1800" dirty="0" err="1" smtClean="0">
                <a:solidFill>
                  <a:schemeClr val="tx1"/>
                </a:solidFill>
              </a:rPr>
              <a:t>Baboosic</a:t>
            </a:r>
            <a:r>
              <a:rPr lang="en-US" altLang="en-US" sz="1800" dirty="0" smtClean="0">
                <a:solidFill>
                  <a:schemeClr val="tx1"/>
                </a:solidFill>
              </a:rPr>
              <a:t> Lake Road – 3 CMP’s Replacement</a:t>
            </a:r>
          </a:p>
          <a:p>
            <a:pPr eaLnBrk="1" hangingPunct="1">
              <a:buFont typeface="Wingdings" pitchFamily="2" charset="2"/>
              <a:buChar char="o"/>
            </a:pPr>
            <a:r>
              <a:rPr lang="en-US" altLang="en-US" sz="1800" dirty="0" smtClean="0">
                <a:solidFill>
                  <a:schemeClr val="tx1"/>
                </a:solidFill>
              </a:rPr>
              <a:t> Thornton Road West – Culvert replacement &amp; extension</a:t>
            </a:r>
          </a:p>
          <a:p>
            <a:pPr eaLnBrk="1" hangingPunct="1">
              <a:buFont typeface="Wingdings" pitchFamily="2" charset="2"/>
              <a:buChar char="o"/>
            </a:pPr>
            <a:r>
              <a:rPr lang="en-US" altLang="en-US" sz="1800" dirty="0" smtClean="0">
                <a:solidFill>
                  <a:schemeClr val="tx1"/>
                </a:solidFill>
              </a:rPr>
              <a:t> Waterville Road – Culvert inspection &amp; sink hole repair</a:t>
            </a:r>
          </a:p>
          <a:p>
            <a:pPr eaLnBrk="1" hangingPunct="1">
              <a:buFont typeface="Wingdings" pitchFamily="2" charset="2"/>
              <a:buChar char="o"/>
            </a:pPr>
            <a:r>
              <a:rPr lang="en-US" altLang="en-US" sz="1800" dirty="0" smtClean="0">
                <a:solidFill>
                  <a:schemeClr val="tx1"/>
                </a:solidFill>
              </a:rPr>
              <a:t> Wilson Hill Road @ Town Line – Box Culvert Replacement</a:t>
            </a:r>
          </a:p>
          <a:p>
            <a:pPr eaLnBrk="1" hangingPunct="1">
              <a:buFont typeface="Wingdings" pitchFamily="2" charset="2"/>
              <a:buChar char="o"/>
            </a:pPr>
            <a:r>
              <a:rPr lang="en-US" altLang="en-US" sz="1800" dirty="0" smtClean="0">
                <a:solidFill>
                  <a:schemeClr val="tx1"/>
                </a:solidFill>
              </a:rPr>
              <a:t> Woodland Drive Phase II Drainage Design</a:t>
            </a:r>
          </a:p>
          <a:p>
            <a:pPr eaLnBrk="1" hangingPunct="1">
              <a:buFont typeface="Wingdings" pitchFamily="2" charset="2"/>
              <a:buChar char="o"/>
            </a:pPr>
            <a:r>
              <a:rPr lang="en-US" altLang="en-US" sz="1800" dirty="0" smtClean="0">
                <a:solidFill>
                  <a:schemeClr val="tx1"/>
                </a:solidFill>
              </a:rPr>
              <a:t> Town wide Basin Repairs</a:t>
            </a:r>
          </a:p>
          <a:p>
            <a:pPr eaLnBrk="1" hangingPunct="1"/>
            <a:endParaRPr lang="en-US" altLang="en-US" sz="1800" dirty="0" smtClean="0">
              <a:solidFill>
                <a:schemeClr val="tx1"/>
              </a:solidFill>
            </a:endParaRPr>
          </a:p>
        </p:txBody>
      </p:sp>
      <p:sp>
        <p:nvSpPr>
          <p:cNvPr id="16388" name="Text Box 5"/>
          <p:cNvSpPr txBox="1">
            <a:spLocks noChangeArrowheads="1"/>
          </p:cNvSpPr>
          <p:nvPr/>
        </p:nvSpPr>
        <p:spPr bwMode="auto">
          <a:xfrm>
            <a:off x="6781800" y="2487613"/>
            <a:ext cx="220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Roadway &amp; Driveway Damage.</a:t>
            </a:r>
          </a:p>
        </p:txBody>
      </p:sp>
      <p:sp>
        <p:nvSpPr>
          <p:cNvPr id="16389" name="Text Box 7"/>
          <p:cNvSpPr txBox="1">
            <a:spLocks noChangeArrowheads="1"/>
          </p:cNvSpPr>
          <p:nvPr/>
        </p:nvSpPr>
        <p:spPr bwMode="auto">
          <a:xfrm>
            <a:off x="6781800" y="4495800"/>
            <a:ext cx="22098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Deteriorating CMP Pipe</a:t>
            </a:r>
          </a:p>
          <a:p>
            <a:pPr>
              <a:spcBef>
                <a:spcPct val="50000"/>
              </a:spcBef>
            </a:pPr>
            <a:endParaRPr lang="en-US" altLang="en-US" sz="1200">
              <a:latin typeface="Times New Roman" pitchFamily="18" charset="0"/>
            </a:endParaRPr>
          </a:p>
        </p:txBody>
      </p:sp>
      <p:sp>
        <p:nvSpPr>
          <p:cNvPr id="16390" name="Text Box 9"/>
          <p:cNvSpPr txBox="1">
            <a:spLocks noChangeArrowheads="1"/>
          </p:cNvSpPr>
          <p:nvPr/>
        </p:nvSpPr>
        <p:spPr bwMode="auto">
          <a:xfrm>
            <a:off x="6781800" y="638175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Culvert Extensions</a:t>
            </a:r>
          </a:p>
        </p:txBody>
      </p:sp>
      <p:sp>
        <p:nvSpPr>
          <p:cNvPr id="16391" name="Text Box 10"/>
          <p:cNvSpPr txBox="1">
            <a:spLocks noChangeArrowheads="1"/>
          </p:cNvSpPr>
          <p:nvPr/>
        </p:nvSpPr>
        <p:spPr bwMode="auto">
          <a:xfrm>
            <a:off x="8077200" y="152400"/>
            <a:ext cx="914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17416" name="Picture 11" descr="Hillside Terr 2"/>
          <p:cNvPicPr>
            <a:picLocks noChangeAspect="1" noChangeArrowheads="1"/>
          </p:cNvPicPr>
          <p:nvPr/>
        </p:nvPicPr>
        <p:blipFill>
          <a:blip r:embed="rId2"/>
          <a:srcRect/>
          <a:stretch>
            <a:fillRect/>
          </a:stretch>
        </p:blipFill>
        <p:spPr bwMode="auto">
          <a:xfrm>
            <a:off x="6858000" y="949325"/>
            <a:ext cx="1984375" cy="1489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srcRect l="18422" t="9073" r="32044" b="27246"/>
          <a:stretch/>
        </p:blipFill>
        <p:spPr>
          <a:xfrm>
            <a:off x="6858000" y="3009900"/>
            <a:ext cx="2011363" cy="145573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a:srcRect l="4743" t="14393" r="30802" b="5876"/>
          <a:stretch/>
        </p:blipFill>
        <p:spPr>
          <a:xfrm>
            <a:off x="6834188" y="4876800"/>
            <a:ext cx="2008187" cy="1398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9660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8100" y="427037"/>
            <a:ext cx="7200900" cy="944563"/>
          </a:xfrm>
        </p:spPr>
        <p:txBody>
          <a:bodyPr/>
          <a:lstStyle/>
          <a:p>
            <a:pPr algn="ctr" eaLnBrk="1" hangingPunct="1"/>
            <a:r>
              <a:rPr lang="en-US" altLang="en-US" sz="2400" b="1" dirty="0" smtClean="0"/>
              <a:t>Paving / Infrastructure Improvements</a:t>
            </a:r>
          </a:p>
        </p:txBody>
      </p:sp>
      <p:sp>
        <p:nvSpPr>
          <p:cNvPr id="17411" name="Rectangle 3"/>
          <p:cNvSpPr>
            <a:spLocks noGrp="1" noChangeArrowheads="1"/>
          </p:cNvSpPr>
          <p:nvPr>
            <p:ph type="subTitle" idx="1"/>
          </p:nvPr>
        </p:nvSpPr>
        <p:spPr>
          <a:xfrm>
            <a:off x="228600" y="1565275"/>
            <a:ext cx="6477000" cy="5791200"/>
          </a:xfrm>
        </p:spPr>
        <p:txBody>
          <a:bodyPr/>
          <a:lstStyle/>
          <a:p>
            <a:pPr eaLnBrk="1" hangingPunct="1">
              <a:lnSpc>
                <a:spcPct val="80000"/>
              </a:lnSpc>
            </a:pPr>
            <a:r>
              <a:rPr lang="en-US" altLang="en-US" sz="1200" dirty="0" smtClean="0">
                <a:solidFill>
                  <a:schemeClr val="tx1"/>
                </a:solidFill>
              </a:rPr>
              <a:t>The Public Works Department maintains over 475 roads totaling approximately 180 centerline miles.  The Department uses a pavement management database in which physical road distresses for each road are tabulated to derive a PCI (Pavement Condition Index) for each public road.  This data, along with traffic volumes, drainage/sewer projects, funding, and other factors are used to develop the paving/infrastructure improvement program for the year.  </a:t>
            </a:r>
          </a:p>
          <a:p>
            <a:pPr eaLnBrk="1" hangingPunct="1">
              <a:lnSpc>
                <a:spcPct val="80000"/>
              </a:lnSpc>
            </a:pPr>
            <a:endParaRPr lang="en-US" altLang="en-US" sz="1200" dirty="0" smtClean="0">
              <a:solidFill>
                <a:schemeClr val="tx1"/>
              </a:solidFill>
            </a:endParaRPr>
          </a:p>
          <a:p>
            <a:pPr eaLnBrk="1" hangingPunct="1">
              <a:lnSpc>
                <a:spcPct val="80000"/>
              </a:lnSpc>
            </a:pPr>
            <a:r>
              <a:rPr lang="en-US" altLang="en-US" sz="1200" dirty="0" smtClean="0">
                <a:solidFill>
                  <a:schemeClr val="tx1"/>
                </a:solidFill>
              </a:rPr>
              <a:t>All or part of the following roads were paved during the past five years:</a:t>
            </a:r>
          </a:p>
          <a:p>
            <a:pPr eaLnBrk="1" hangingPunct="1">
              <a:spcBef>
                <a:spcPct val="0"/>
              </a:spcBef>
            </a:pPr>
            <a:endParaRPr lang="en-US" altLang="en-US" sz="1200" dirty="0" smtClean="0">
              <a:solidFill>
                <a:schemeClr val="tx1"/>
              </a:solidFill>
            </a:endParaRPr>
          </a:p>
          <a:p>
            <a:pPr eaLnBrk="1" hangingPunct="1">
              <a:lnSpc>
                <a:spcPct val="80000"/>
              </a:lnSpc>
            </a:pPr>
            <a:r>
              <a:rPr lang="en-US" altLang="en-US" sz="1200" b="1" dirty="0" smtClean="0">
                <a:solidFill>
                  <a:schemeClr val="tx1"/>
                </a:solidFill>
              </a:rPr>
              <a:t>2017</a:t>
            </a:r>
            <a:r>
              <a:rPr lang="en-US" altLang="en-US" sz="1200" dirty="0" smtClean="0">
                <a:solidFill>
                  <a:schemeClr val="tx1"/>
                </a:solidFill>
              </a:rPr>
              <a:t> – Amherst Rd had emulsion stabilization FDR in the top 4 inches, was reclaimed to a 12 inch depth, paved with ¾ inch </a:t>
            </a:r>
            <a:r>
              <a:rPr lang="en-US" altLang="en-US" sz="1200" dirty="0" err="1" smtClean="0">
                <a:solidFill>
                  <a:schemeClr val="tx1"/>
                </a:solidFill>
              </a:rPr>
              <a:t>Superpave</a:t>
            </a:r>
            <a:r>
              <a:rPr lang="en-US" altLang="en-US" sz="1200" dirty="0" smtClean="0">
                <a:solidFill>
                  <a:schemeClr val="tx1"/>
                </a:solidFill>
              </a:rPr>
              <a:t> base for a depth of 2 inches and a final top of ½” for a depth of 1.5 inch.  Other roads paved included Meetinghouse Rd, County Rd, </a:t>
            </a:r>
            <a:r>
              <a:rPr lang="en-US" altLang="en-US" sz="1200" dirty="0" err="1" smtClean="0">
                <a:solidFill>
                  <a:schemeClr val="tx1"/>
                </a:solidFill>
              </a:rPr>
              <a:t>Lesa</a:t>
            </a:r>
            <a:r>
              <a:rPr lang="en-US" altLang="en-US" sz="1200" dirty="0" smtClean="0">
                <a:solidFill>
                  <a:schemeClr val="tx1"/>
                </a:solidFill>
              </a:rPr>
              <a:t> </a:t>
            </a:r>
            <a:r>
              <a:rPr lang="en-US" altLang="en-US" sz="1200" dirty="0" err="1" smtClean="0">
                <a:solidFill>
                  <a:schemeClr val="tx1"/>
                </a:solidFill>
              </a:rPr>
              <a:t>Dr</a:t>
            </a:r>
            <a:r>
              <a:rPr lang="en-US" altLang="en-US" sz="1200" dirty="0" smtClean="0">
                <a:solidFill>
                  <a:schemeClr val="tx1"/>
                </a:solidFill>
              </a:rPr>
              <a:t>, Dick </a:t>
            </a:r>
            <a:r>
              <a:rPr lang="en-US" altLang="en-US" sz="1200" dirty="0" err="1" smtClean="0">
                <a:solidFill>
                  <a:schemeClr val="tx1"/>
                </a:solidFill>
              </a:rPr>
              <a:t>Dr</a:t>
            </a:r>
            <a:r>
              <a:rPr lang="en-US" altLang="en-US" sz="1200" dirty="0" smtClean="0">
                <a:solidFill>
                  <a:schemeClr val="tx1"/>
                </a:solidFill>
              </a:rPr>
              <a:t>, Hamlet Circle, Dwyer St, </a:t>
            </a:r>
            <a:r>
              <a:rPr lang="en-US" altLang="en-US" sz="1200" dirty="0" err="1" smtClean="0">
                <a:solidFill>
                  <a:schemeClr val="tx1"/>
                </a:solidFill>
              </a:rPr>
              <a:t>Hitchinpost</a:t>
            </a:r>
            <a:r>
              <a:rPr lang="en-US" altLang="en-US" sz="1200" dirty="0" smtClean="0">
                <a:solidFill>
                  <a:schemeClr val="tx1"/>
                </a:solidFill>
              </a:rPr>
              <a:t> Lane, </a:t>
            </a:r>
            <a:r>
              <a:rPr lang="en-US" altLang="en-US" sz="1200" dirty="0" err="1" smtClean="0">
                <a:solidFill>
                  <a:schemeClr val="tx1"/>
                </a:solidFill>
              </a:rPr>
              <a:t>Draycoach</a:t>
            </a:r>
            <a:r>
              <a:rPr lang="en-US" altLang="en-US" sz="1200" dirty="0" smtClean="0">
                <a:solidFill>
                  <a:schemeClr val="tx1"/>
                </a:solidFill>
              </a:rPr>
              <a:t> Court</a:t>
            </a:r>
          </a:p>
          <a:p>
            <a:pPr eaLnBrk="1" hangingPunct="1">
              <a:lnSpc>
                <a:spcPct val="80000"/>
              </a:lnSpc>
            </a:pPr>
            <a:endParaRPr lang="en-US" altLang="en-US" sz="1200" dirty="0" smtClean="0">
              <a:solidFill>
                <a:schemeClr val="tx1"/>
              </a:solidFill>
            </a:endParaRPr>
          </a:p>
          <a:p>
            <a:pPr eaLnBrk="1" hangingPunct="1">
              <a:lnSpc>
                <a:spcPct val="80000"/>
              </a:lnSpc>
            </a:pPr>
            <a:r>
              <a:rPr lang="en-US" altLang="en-US" sz="1200" b="1" dirty="0" smtClean="0">
                <a:solidFill>
                  <a:schemeClr val="tx1"/>
                </a:solidFill>
              </a:rPr>
              <a:t>2016 – </a:t>
            </a:r>
            <a:r>
              <a:rPr lang="en-US" altLang="en-US" sz="1200" dirty="0" smtClean="0">
                <a:solidFill>
                  <a:schemeClr val="tx1"/>
                </a:solidFill>
              </a:rPr>
              <a:t>Manchester St, Bedford Rd, </a:t>
            </a:r>
            <a:r>
              <a:rPr lang="en-US" altLang="en-US" sz="1200" dirty="0" err="1" smtClean="0">
                <a:solidFill>
                  <a:schemeClr val="tx1"/>
                </a:solidFill>
              </a:rPr>
              <a:t>Naticook</a:t>
            </a:r>
            <a:r>
              <a:rPr lang="en-US" altLang="en-US" sz="1200" dirty="0" smtClean="0">
                <a:solidFill>
                  <a:schemeClr val="tx1"/>
                </a:solidFill>
              </a:rPr>
              <a:t> Rd, Camp Sargent Rd, Queens Way, Cynthia Rd, Lorraine Rd, Christina Rd, Meetinghouse Rd, Falcon </a:t>
            </a:r>
            <a:r>
              <a:rPr lang="en-US" altLang="en-US" sz="1200" dirty="0" err="1" smtClean="0">
                <a:solidFill>
                  <a:schemeClr val="tx1"/>
                </a:solidFill>
              </a:rPr>
              <a:t>Dr</a:t>
            </a:r>
            <a:r>
              <a:rPr lang="en-US" altLang="en-US" sz="1200" dirty="0" smtClean="0">
                <a:solidFill>
                  <a:schemeClr val="tx1"/>
                </a:solidFill>
              </a:rPr>
              <a:t>, Eagle </a:t>
            </a:r>
            <a:r>
              <a:rPr lang="en-US" altLang="en-US" sz="1200" dirty="0" err="1" smtClean="0">
                <a:solidFill>
                  <a:schemeClr val="tx1"/>
                </a:solidFill>
              </a:rPr>
              <a:t>Dr</a:t>
            </a:r>
            <a:r>
              <a:rPr lang="en-US" altLang="en-US" sz="1200" dirty="0" smtClean="0">
                <a:solidFill>
                  <a:schemeClr val="tx1"/>
                </a:solidFill>
              </a:rPr>
              <a:t>, Robin Ln, Sunnydale </a:t>
            </a:r>
            <a:r>
              <a:rPr lang="en-US" altLang="en-US" sz="1200" dirty="0" err="1" smtClean="0">
                <a:solidFill>
                  <a:schemeClr val="tx1"/>
                </a:solidFill>
              </a:rPr>
              <a:t>Dr</a:t>
            </a:r>
            <a:r>
              <a:rPr lang="en-US" altLang="en-US" sz="1200" dirty="0" smtClean="0">
                <a:solidFill>
                  <a:schemeClr val="tx1"/>
                </a:solidFill>
              </a:rPr>
              <a:t>, Wood St, Oak Ridge Ave, Bel Air Ave, McGaw Bridge Rd, Hoyt St, Griffin St, Jennifer </a:t>
            </a:r>
            <a:r>
              <a:rPr lang="en-US" altLang="en-US" sz="1200" dirty="0" err="1" smtClean="0">
                <a:solidFill>
                  <a:schemeClr val="tx1"/>
                </a:solidFill>
              </a:rPr>
              <a:t>Dr</a:t>
            </a:r>
            <a:r>
              <a:rPr lang="en-US" altLang="en-US" sz="1200" dirty="0" smtClean="0">
                <a:solidFill>
                  <a:schemeClr val="tx1"/>
                </a:solidFill>
              </a:rPr>
              <a:t>, Greeley St, </a:t>
            </a:r>
            <a:r>
              <a:rPr lang="en-US" altLang="en-US" sz="1200" i="1" dirty="0" smtClean="0">
                <a:solidFill>
                  <a:schemeClr val="tx1"/>
                </a:solidFill>
              </a:rPr>
              <a:t>Columbia Cir, Iris </a:t>
            </a:r>
            <a:r>
              <a:rPr lang="en-US" altLang="en-US" sz="1200" i="1" dirty="0" err="1" smtClean="0">
                <a:solidFill>
                  <a:schemeClr val="tx1"/>
                </a:solidFill>
              </a:rPr>
              <a:t>Dr</a:t>
            </a:r>
            <a:r>
              <a:rPr lang="en-US" altLang="en-US" sz="1200" i="1" dirty="0" smtClean="0">
                <a:solidFill>
                  <a:schemeClr val="tx1"/>
                </a:solidFill>
              </a:rPr>
              <a:t>, </a:t>
            </a:r>
            <a:r>
              <a:rPr lang="en-US" altLang="en-US" sz="1200" i="1" dirty="0" err="1" smtClean="0">
                <a:solidFill>
                  <a:schemeClr val="tx1"/>
                </a:solidFill>
              </a:rPr>
              <a:t>Erla</a:t>
            </a:r>
            <a:r>
              <a:rPr lang="en-US" altLang="en-US" sz="1200" i="1" dirty="0" smtClean="0">
                <a:solidFill>
                  <a:schemeClr val="tx1"/>
                </a:solidFill>
              </a:rPr>
              <a:t> Rd, Oxford St, Bancroft St, Newton St, Rutherford St, Den Ave, Bon Ave, </a:t>
            </a:r>
            <a:r>
              <a:rPr lang="en-US" altLang="en-US" sz="1200" i="1" dirty="0" err="1" smtClean="0">
                <a:solidFill>
                  <a:schemeClr val="tx1"/>
                </a:solidFill>
              </a:rPr>
              <a:t>Bigwood</a:t>
            </a:r>
            <a:r>
              <a:rPr lang="en-US" altLang="en-US" sz="1200" i="1" dirty="0" smtClean="0">
                <a:solidFill>
                  <a:schemeClr val="tx1"/>
                </a:solidFill>
              </a:rPr>
              <a:t> </a:t>
            </a:r>
            <a:r>
              <a:rPr lang="en-US" altLang="en-US" sz="1200" i="1" dirty="0" err="1" smtClean="0">
                <a:solidFill>
                  <a:schemeClr val="tx1"/>
                </a:solidFill>
              </a:rPr>
              <a:t>Dr</a:t>
            </a:r>
            <a:r>
              <a:rPr lang="en-US" altLang="en-US" sz="1200" i="1" dirty="0" smtClean="0">
                <a:solidFill>
                  <a:schemeClr val="tx1"/>
                </a:solidFill>
              </a:rPr>
              <a:t>, </a:t>
            </a:r>
            <a:r>
              <a:rPr lang="en-US" altLang="en-US" sz="1200" i="1" dirty="0" err="1" smtClean="0">
                <a:solidFill>
                  <a:schemeClr val="tx1"/>
                </a:solidFill>
              </a:rPr>
              <a:t>Dunrise</a:t>
            </a:r>
            <a:r>
              <a:rPr lang="en-US" altLang="en-US" sz="1200" i="1" dirty="0" smtClean="0">
                <a:solidFill>
                  <a:schemeClr val="tx1"/>
                </a:solidFill>
              </a:rPr>
              <a:t> </a:t>
            </a:r>
            <a:r>
              <a:rPr lang="en-US" altLang="en-US" sz="1200" i="1" dirty="0" err="1" smtClean="0">
                <a:solidFill>
                  <a:schemeClr val="tx1"/>
                </a:solidFill>
              </a:rPr>
              <a:t>Dr</a:t>
            </a:r>
            <a:r>
              <a:rPr lang="en-US" altLang="en-US" sz="1200" i="1" dirty="0" smtClean="0">
                <a:solidFill>
                  <a:schemeClr val="tx1"/>
                </a:solidFill>
              </a:rPr>
              <a:t>, Wallace Rd, </a:t>
            </a:r>
            <a:r>
              <a:rPr lang="en-US" altLang="en-US" sz="1200" i="1" dirty="0" err="1" smtClean="0">
                <a:solidFill>
                  <a:schemeClr val="tx1"/>
                </a:solidFill>
              </a:rPr>
              <a:t>JoEllen</a:t>
            </a:r>
            <a:r>
              <a:rPr lang="en-US" altLang="en-US" sz="1200" i="1" dirty="0" smtClean="0">
                <a:solidFill>
                  <a:schemeClr val="tx1"/>
                </a:solidFill>
              </a:rPr>
              <a:t> </a:t>
            </a:r>
            <a:r>
              <a:rPr lang="en-US" altLang="en-US" sz="1200" i="1" dirty="0" err="1" smtClean="0">
                <a:solidFill>
                  <a:schemeClr val="tx1"/>
                </a:solidFill>
              </a:rPr>
              <a:t>Dr</a:t>
            </a:r>
            <a:r>
              <a:rPr lang="en-US" altLang="en-US" sz="1200" i="1" dirty="0" smtClean="0">
                <a:solidFill>
                  <a:schemeClr val="tx1"/>
                </a:solidFill>
              </a:rPr>
              <a:t> (Roads paved with previous year surplus funds)</a:t>
            </a:r>
          </a:p>
          <a:p>
            <a:pPr eaLnBrk="1" hangingPunct="1">
              <a:lnSpc>
                <a:spcPct val="80000"/>
              </a:lnSpc>
            </a:pPr>
            <a:endParaRPr lang="en-US" altLang="en-US" sz="1200" b="1" dirty="0" smtClean="0">
              <a:solidFill>
                <a:schemeClr val="tx1"/>
              </a:solidFill>
            </a:endParaRPr>
          </a:p>
          <a:p>
            <a:pPr eaLnBrk="1" hangingPunct="1">
              <a:lnSpc>
                <a:spcPct val="80000"/>
              </a:lnSpc>
            </a:pPr>
            <a:r>
              <a:rPr lang="en-US" altLang="en-US" sz="1200" b="1" dirty="0" smtClean="0">
                <a:solidFill>
                  <a:schemeClr val="tx1"/>
                </a:solidFill>
              </a:rPr>
              <a:t>2015 – </a:t>
            </a:r>
            <a:r>
              <a:rPr lang="en-US" altLang="en-US" sz="1200" dirty="0" smtClean="0">
                <a:solidFill>
                  <a:schemeClr val="tx1"/>
                </a:solidFill>
              </a:rPr>
              <a:t>DW Highway, </a:t>
            </a:r>
            <a:r>
              <a:rPr lang="en-US" altLang="en-US" sz="1200" dirty="0" err="1" smtClean="0">
                <a:solidFill>
                  <a:schemeClr val="tx1"/>
                </a:solidFill>
              </a:rPr>
              <a:t>Baboosic</a:t>
            </a:r>
            <a:r>
              <a:rPr lang="en-US" altLang="en-US" sz="1200" dirty="0" smtClean="0">
                <a:solidFill>
                  <a:schemeClr val="tx1"/>
                </a:solidFill>
              </a:rPr>
              <a:t> Lake Rd, Wire Rd, Danforth Rd, </a:t>
            </a:r>
            <a:r>
              <a:rPr lang="en-US" altLang="en-US" sz="1200" dirty="0" err="1" smtClean="0">
                <a:solidFill>
                  <a:schemeClr val="tx1"/>
                </a:solidFill>
              </a:rPr>
              <a:t>Hassell</a:t>
            </a:r>
            <a:r>
              <a:rPr lang="en-US" altLang="en-US" sz="1200" dirty="0" smtClean="0">
                <a:solidFill>
                  <a:schemeClr val="tx1"/>
                </a:solidFill>
              </a:rPr>
              <a:t> Rd, Hutchinson Rd, Cummings Rd, </a:t>
            </a:r>
            <a:r>
              <a:rPr lang="en-US" altLang="en-US" sz="1200" dirty="0" err="1" smtClean="0">
                <a:solidFill>
                  <a:schemeClr val="tx1"/>
                </a:solidFill>
              </a:rPr>
              <a:t>Cowin</a:t>
            </a:r>
            <a:r>
              <a:rPr lang="en-US" altLang="en-US" sz="1200" dirty="0" smtClean="0">
                <a:solidFill>
                  <a:schemeClr val="tx1"/>
                </a:solidFill>
              </a:rPr>
              <a:t> Rd, School St, </a:t>
            </a:r>
            <a:r>
              <a:rPr lang="en-US" altLang="en-US" sz="1200" dirty="0" err="1" smtClean="0">
                <a:solidFill>
                  <a:schemeClr val="tx1"/>
                </a:solidFill>
              </a:rPr>
              <a:t>McElwain</a:t>
            </a:r>
            <a:r>
              <a:rPr lang="en-US" altLang="en-US" sz="1200" dirty="0" smtClean="0">
                <a:solidFill>
                  <a:schemeClr val="tx1"/>
                </a:solidFill>
              </a:rPr>
              <a:t> St, Bishop St, Hadley Rd, Trowbridge Rd, Ash Ln, Atherton Rd, John Ln, Wildcat Falls Rd, Edward Ln, Christopher Rd, </a:t>
            </a:r>
            <a:r>
              <a:rPr lang="en-US" altLang="en-US" sz="1200" dirty="0" err="1" smtClean="0">
                <a:solidFill>
                  <a:schemeClr val="tx1"/>
                </a:solidFill>
              </a:rPr>
              <a:t>Fearon</a:t>
            </a:r>
            <a:r>
              <a:rPr lang="en-US" altLang="en-US" sz="1200" dirty="0" smtClean="0">
                <a:solidFill>
                  <a:schemeClr val="tx1"/>
                </a:solidFill>
              </a:rPr>
              <a:t> Rd, Cavalier Country Ln, Mary Paul Ln, </a:t>
            </a:r>
            <a:r>
              <a:rPr lang="en-US" altLang="en-US" sz="1200" dirty="0" err="1" smtClean="0">
                <a:solidFill>
                  <a:schemeClr val="tx1"/>
                </a:solidFill>
              </a:rPr>
              <a:t>Valleyview</a:t>
            </a:r>
            <a:r>
              <a:rPr lang="en-US" altLang="en-US" sz="1200" dirty="0" smtClean="0">
                <a:solidFill>
                  <a:schemeClr val="tx1"/>
                </a:solidFill>
              </a:rPr>
              <a:t> </a:t>
            </a:r>
            <a:r>
              <a:rPr lang="en-US" altLang="en-US" sz="1200" dirty="0" err="1" smtClean="0">
                <a:solidFill>
                  <a:schemeClr val="tx1"/>
                </a:solidFill>
              </a:rPr>
              <a:t>Dr</a:t>
            </a:r>
            <a:r>
              <a:rPr lang="en-US" altLang="en-US" sz="1200" dirty="0" smtClean="0">
                <a:solidFill>
                  <a:schemeClr val="tx1"/>
                </a:solidFill>
              </a:rPr>
              <a:t>, Hancock Ln, Courtland </a:t>
            </a:r>
            <a:r>
              <a:rPr lang="en-US" altLang="en-US" sz="1200" dirty="0" err="1" smtClean="0">
                <a:solidFill>
                  <a:schemeClr val="tx1"/>
                </a:solidFill>
              </a:rPr>
              <a:t>Dr</a:t>
            </a:r>
            <a:r>
              <a:rPr lang="en-US" altLang="en-US" sz="1200" dirty="0" smtClean="0">
                <a:solidFill>
                  <a:schemeClr val="tx1"/>
                </a:solidFill>
              </a:rPr>
              <a:t>, Fairview Terrace, Ingham Rd, Morningside Ave, Sunset </a:t>
            </a:r>
            <a:r>
              <a:rPr lang="en-US" altLang="en-US" sz="1200" dirty="0" err="1" smtClean="0">
                <a:solidFill>
                  <a:schemeClr val="tx1"/>
                </a:solidFill>
              </a:rPr>
              <a:t>Dr</a:t>
            </a:r>
            <a:r>
              <a:rPr lang="en-US" altLang="en-US" sz="1200" dirty="0" smtClean="0">
                <a:solidFill>
                  <a:schemeClr val="tx1"/>
                </a:solidFill>
              </a:rPr>
              <a:t>, Dawn Ave, </a:t>
            </a:r>
            <a:r>
              <a:rPr lang="en-US" altLang="en-US" sz="1200" dirty="0" err="1" smtClean="0">
                <a:solidFill>
                  <a:schemeClr val="tx1"/>
                </a:solidFill>
              </a:rPr>
              <a:t>Highnoon</a:t>
            </a:r>
            <a:r>
              <a:rPr lang="en-US" altLang="en-US" sz="1200" dirty="0" smtClean="0">
                <a:solidFill>
                  <a:schemeClr val="tx1"/>
                </a:solidFill>
              </a:rPr>
              <a:t> Rd.</a:t>
            </a:r>
          </a:p>
          <a:p>
            <a:pPr eaLnBrk="1" hangingPunct="1">
              <a:lnSpc>
                <a:spcPct val="80000"/>
              </a:lnSpc>
            </a:pPr>
            <a:endParaRPr lang="en-US" altLang="en-US" sz="1200" dirty="0" smtClean="0">
              <a:solidFill>
                <a:schemeClr val="tx1"/>
              </a:solidFill>
            </a:endParaRPr>
          </a:p>
          <a:p>
            <a:pPr eaLnBrk="1" hangingPunct="1">
              <a:lnSpc>
                <a:spcPct val="80000"/>
              </a:lnSpc>
            </a:pPr>
            <a:r>
              <a:rPr lang="en-US" altLang="en-US" sz="1200" b="1" dirty="0" smtClean="0">
                <a:solidFill>
                  <a:schemeClr val="tx1"/>
                </a:solidFill>
              </a:rPr>
              <a:t>2014 – </a:t>
            </a:r>
            <a:r>
              <a:rPr lang="en-US" altLang="en-US" sz="1200" dirty="0" smtClean="0">
                <a:solidFill>
                  <a:schemeClr val="tx1"/>
                </a:solidFill>
              </a:rPr>
              <a:t>Hillside Terrace, Majestic Ln, Old Kings Rd, Regal </a:t>
            </a:r>
            <a:r>
              <a:rPr lang="en-US" altLang="en-US" sz="1200" dirty="0" err="1" smtClean="0">
                <a:solidFill>
                  <a:schemeClr val="tx1"/>
                </a:solidFill>
              </a:rPr>
              <a:t>Dr</a:t>
            </a:r>
            <a:r>
              <a:rPr lang="en-US" altLang="en-US" sz="1200" dirty="0" smtClean="0">
                <a:solidFill>
                  <a:schemeClr val="tx1"/>
                </a:solidFill>
              </a:rPr>
              <a:t>, Caron St, Herrick St, King St, Bryce </a:t>
            </a:r>
            <a:r>
              <a:rPr lang="en-US" altLang="en-US" sz="1200" dirty="0" err="1" smtClean="0">
                <a:solidFill>
                  <a:schemeClr val="tx1"/>
                </a:solidFill>
              </a:rPr>
              <a:t>Dr</a:t>
            </a:r>
            <a:r>
              <a:rPr lang="en-US" altLang="en-US" sz="1200" dirty="0" smtClean="0">
                <a:solidFill>
                  <a:schemeClr val="tx1"/>
                </a:solidFill>
              </a:rPr>
              <a:t>, Berry Ln, Mitchell St, Danforth Rd, Hassel Rd, Hutchinson Rd, Cummings Rd, </a:t>
            </a:r>
            <a:r>
              <a:rPr lang="en-US" altLang="en-US" sz="1200" dirty="0" err="1" smtClean="0">
                <a:solidFill>
                  <a:schemeClr val="tx1"/>
                </a:solidFill>
              </a:rPr>
              <a:t>Cowin</a:t>
            </a:r>
            <a:r>
              <a:rPr lang="en-US" altLang="en-US" sz="1200" dirty="0" smtClean="0">
                <a:solidFill>
                  <a:schemeClr val="tx1"/>
                </a:solidFill>
              </a:rPr>
              <a:t> Rd, </a:t>
            </a:r>
            <a:r>
              <a:rPr lang="en-US" altLang="en-US" sz="1200" dirty="0" err="1" smtClean="0">
                <a:solidFill>
                  <a:schemeClr val="tx1"/>
                </a:solidFill>
              </a:rPr>
              <a:t>Seaverns</a:t>
            </a:r>
            <a:r>
              <a:rPr lang="en-US" altLang="en-US" sz="1200" dirty="0" smtClean="0">
                <a:solidFill>
                  <a:schemeClr val="tx1"/>
                </a:solidFill>
              </a:rPr>
              <a:t> Bridge Rd, Coles Rock Rd, Cramer Hill Rd.  </a:t>
            </a:r>
            <a:endParaRPr lang="en-US" altLang="en-US" sz="1200" b="1" dirty="0" smtClean="0">
              <a:solidFill>
                <a:schemeClr val="tx1"/>
              </a:solidFill>
            </a:endParaRPr>
          </a:p>
          <a:p>
            <a:pPr eaLnBrk="1" hangingPunct="1">
              <a:lnSpc>
                <a:spcPct val="80000"/>
              </a:lnSpc>
            </a:pPr>
            <a:endParaRPr lang="en-US" altLang="en-US" sz="1200" b="1" dirty="0" smtClean="0">
              <a:solidFill>
                <a:schemeClr val="tx1"/>
              </a:solidFill>
            </a:endParaRPr>
          </a:p>
          <a:p>
            <a:pPr eaLnBrk="1" hangingPunct="1">
              <a:lnSpc>
                <a:spcPct val="80000"/>
              </a:lnSpc>
            </a:pPr>
            <a:r>
              <a:rPr lang="en-US" altLang="en-US" sz="1200" b="1" dirty="0" smtClean="0">
                <a:solidFill>
                  <a:schemeClr val="tx1"/>
                </a:solidFill>
              </a:rPr>
              <a:t>2013</a:t>
            </a:r>
            <a:r>
              <a:rPr lang="en-US" altLang="en-US" sz="1200" dirty="0" smtClean="0">
                <a:solidFill>
                  <a:schemeClr val="tx1"/>
                </a:solidFill>
              </a:rPr>
              <a:t> – Patten Rd, Wilson Hill Rd, Turkey Hill Rd, Henry Clay </a:t>
            </a:r>
            <a:r>
              <a:rPr lang="en-US" altLang="en-US" sz="1200" dirty="0" err="1" smtClean="0">
                <a:solidFill>
                  <a:schemeClr val="tx1"/>
                </a:solidFill>
              </a:rPr>
              <a:t>Dr</a:t>
            </a:r>
            <a:r>
              <a:rPr lang="en-US" altLang="en-US" sz="1200" dirty="0" smtClean="0">
                <a:solidFill>
                  <a:schemeClr val="tx1"/>
                </a:solidFill>
              </a:rPr>
              <a:t>, John Tyler Rd, Drouin Way, Leblanc Ln, Davidson Ave, Piedmont Ave, Riverside </a:t>
            </a:r>
            <a:r>
              <a:rPr lang="en-US" altLang="en-US" sz="1200" dirty="0" err="1" smtClean="0">
                <a:solidFill>
                  <a:schemeClr val="tx1"/>
                </a:solidFill>
              </a:rPr>
              <a:t>Dr</a:t>
            </a:r>
            <a:r>
              <a:rPr lang="en-US" altLang="en-US" sz="1200" dirty="0" smtClean="0">
                <a:solidFill>
                  <a:schemeClr val="tx1"/>
                </a:solidFill>
              </a:rPr>
              <a:t>, Mast Rd </a:t>
            </a:r>
          </a:p>
          <a:p>
            <a:pPr eaLnBrk="1" hangingPunct="1">
              <a:lnSpc>
                <a:spcPct val="80000"/>
              </a:lnSpc>
            </a:pPr>
            <a:endParaRPr lang="en-US" altLang="en-US" sz="1200" b="1" dirty="0" smtClean="0">
              <a:solidFill>
                <a:schemeClr val="tx1"/>
              </a:solidFill>
            </a:endParaRPr>
          </a:p>
        </p:txBody>
      </p:sp>
      <p:sp>
        <p:nvSpPr>
          <p:cNvPr id="17412" name="Text Box 5"/>
          <p:cNvSpPr txBox="1">
            <a:spLocks noChangeArrowheads="1"/>
          </p:cNvSpPr>
          <p:nvPr/>
        </p:nvSpPr>
        <p:spPr bwMode="auto">
          <a:xfrm>
            <a:off x="6781800" y="2438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Paving Binder on Reclaimed Base.</a:t>
            </a:r>
          </a:p>
        </p:txBody>
      </p:sp>
      <p:sp>
        <p:nvSpPr>
          <p:cNvPr id="17413" name="Text Box 7"/>
          <p:cNvSpPr txBox="1">
            <a:spLocks noChangeArrowheads="1"/>
          </p:cNvSpPr>
          <p:nvPr/>
        </p:nvSpPr>
        <p:spPr bwMode="auto">
          <a:xfrm>
            <a:off x="6781800" y="44958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dirty="0">
                <a:latin typeface="Times New Roman" pitchFamily="18" charset="0"/>
              </a:rPr>
              <a:t>New </a:t>
            </a:r>
            <a:r>
              <a:rPr lang="en-US" altLang="en-US" sz="1200" dirty="0" smtClean="0">
                <a:latin typeface="Times New Roman" pitchFamily="18" charset="0"/>
              </a:rPr>
              <a:t>Lane </a:t>
            </a:r>
            <a:r>
              <a:rPr lang="en-US" altLang="en-US" sz="1200" dirty="0">
                <a:latin typeface="Times New Roman" pitchFamily="18" charset="0"/>
              </a:rPr>
              <a:t>Lines on Pavement.</a:t>
            </a:r>
          </a:p>
        </p:txBody>
      </p:sp>
      <p:sp>
        <p:nvSpPr>
          <p:cNvPr id="17414" name="Text Box 9"/>
          <p:cNvSpPr txBox="1">
            <a:spLocks noChangeArrowheads="1"/>
          </p:cNvSpPr>
          <p:nvPr/>
        </p:nvSpPr>
        <p:spPr bwMode="auto">
          <a:xfrm>
            <a:off x="6781800" y="63246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a:latin typeface="Times New Roman" pitchFamily="18" charset="0"/>
              </a:rPr>
              <a:t>Alligator Cracked Roadway.</a:t>
            </a:r>
          </a:p>
        </p:txBody>
      </p:sp>
      <p:sp>
        <p:nvSpPr>
          <p:cNvPr id="17415" name="Text Box 10"/>
          <p:cNvSpPr txBox="1">
            <a:spLocks noChangeArrowheads="1"/>
          </p:cNvSpPr>
          <p:nvPr/>
        </p:nvSpPr>
        <p:spPr bwMode="auto">
          <a:xfrm>
            <a:off x="8077200" y="152400"/>
            <a:ext cx="91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1200" b="1">
                <a:solidFill>
                  <a:srgbClr val="FF6600"/>
                </a:solidFill>
                <a:latin typeface="Times New Roman" pitchFamily="18" charset="0"/>
              </a:rPr>
              <a:t>PWD CIP</a:t>
            </a:r>
          </a:p>
          <a:p>
            <a:pPr>
              <a:spcBef>
                <a:spcPct val="50000"/>
              </a:spcBef>
            </a:pPr>
            <a:r>
              <a:rPr lang="en-US" altLang="en-US" sz="1200" b="1">
                <a:solidFill>
                  <a:srgbClr val="FF6600"/>
                </a:solidFill>
                <a:latin typeface="Times New Roman" pitchFamily="18" charset="0"/>
              </a:rPr>
              <a:t>FY 18 - 24</a:t>
            </a:r>
          </a:p>
        </p:txBody>
      </p:sp>
      <p:pic>
        <p:nvPicPr>
          <p:cNvPr id="18440" name="Picture 12" descr="Amherst Rd Binder"/>
          <p:cNvPicPr>
            <a:picLocks noChangeAspect="1" noChangeArrowheads="1"/>
          </p:cNvPicPr>
          <p:nvPr/>
        </p:nvPicPr>
        <p:blipFill>
          <a:blip r:embed="rId2"/>
          <a:srcRect/>
          <a:stretch>
            <a:fillRect/>
          </a:stretch>
        </p:blipFill>
        <p:spPr bwMode="auto">
          <a:xfrm>
            <a:off x="6858000" y="990600"/>
            <a:ext cx="1984375" cy="1489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4" descr="DSC01241"/>
          <p:cNvPicPr>
            <a:picLocks noChangeAspect="1" noChangeArrowheads="1"/>
          </p:cNvPicPr>
          <p:nvPr/>
        </p:nvPicPr>
        <p:blipFill>
          <a:blip r:embed="rId3"/>
          <a:srcRect/>
          <a:stretch>
            <a:fillRect/>
          </a:stretch>
        </p:blipFill>
        <p:spPr bwMode="auto">
          <a:xfrm>
            <a:off x="6858000" y="2971800"/>
            <a:ext cx="1984375" cy="1489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5" descr="alligat_crack"/>
          <p:cNvPicPr>
            <a:picLocks noChangeAspect="1" noChangeArrowheads="1"/>
          </p:cNvPicPr>
          <p:nvPr/>
        </p:nvPicPr>
        <p:blipFill>
          <a:blip r:embed="rId4"/>
          <a:srcRect/>
          <a:stretch>
            <a:fillRect/>
          </a:stretch>
        </p:blipFill>
        <p:spPr bwMode="auto">
          <a:xfrm>
            <a:off x="6858000" y="4800600"/>
            <a:ext cx="1984375" cy="1490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866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31164</TotalTime>
  <Words>3885</Words>
  <Application>Microsoft Office PowerPoint</Application>
  <PresentationFormat>On-screen Show (4:3)</PresentationFormat>
  <Paragraphs>255</Paragraphs>
  <Slides>32</Slides>
  <Notes>4</Notes>
  <HiddenSlides>0</HiddenSlides>
  <MMClips>0</MMClips>
  <ScaleCrop>false</ScaleCrop>
  <HeadingPairs>
    <vt:vector size="8" baseType="variant">
      <vt:variant>
        <vt:lpstr>Theme</vt:lpstr>
      </vt:variant>
      <vt:variant>
        <vt:i4>1</vt:i4>
      </vt:variant>
      <vt:variant>
        <vt:lpstr>Links</vt:lpstr>
      </vt:variant>
      <vt:variant>
        <vt:i4>12</vt:i4>
      </vt:variant>
      <vt:variant>
        <vt:lpstr>Embedded OLE Servers</vt:lpstr>
      </vt:variant>
      <vt:variant>
        <vt:i4>1</vt:i4>
      </vt:variant>
      <vt:variant>
        <vt:lpstr>Slide Titles</vt:lpstr>
      </vt:variant>
      <vt:variant>
        <vt:i4>32</vt:i4>
      </vt:variant>
    </vt:vector>
  </HeadingPairs>
  <TitlesOfParts>
    <vt:vector size="46" baseType="lpstr">
      <vt:lpstr>Clarity</vt:lpstr>
      <vt:lpstr>H:\cip\2016-17 cip\crf deposits.xls!Sheet1!R1C1:R32C3</vt:lpstr>
      <vt:lpstr>H:\cip\2017-18 cip\CIP 2017-24 department.xlsx!ciptax!R24C1:R62C25</vt:lpstr>
      <vt:lpstr>H:\cip\2016-17 cip\crf deposits.xls!Sheet2!R1C1:R24C4</vt:lpstr>
      <vt:lpstr>H:\cip\2017-18 cip\CIP 2017-24 department.xlsx!Major with comments funding!R6C1:R39C12</vt:lpstr>
      <vt:lpstr>H:\cip\2017-18 cip\CIP 2017-24 department.xlsx!Major with comments funding!R46C5:R54C12</vt:lpstr>
      <vt:lpstr>H:\cip\crf deposits 17-18.xls!Sheet6!R5C1:R23C12</vt:lpstr>
      <vt:lpstr>H:\cip\crf deposits 17-18.xls!Sheet6!R24C2:R42C12</vt:lpstr>
      <vt:lpstr>H:\cip\crf deposits 17-18.xls!Sheet6!R43C1:R54C12</vt:lpstr>
      <vt:lpstr>H:\cip\crf deposits 17-18.xls!Sheet6!R59C1:R69C12</vt:lpstr>
      <vt:lpstr>H:\cip\crf deposits 17-18.xls!Sheet6!R71C2:R78C12</vt:lpstr>
      <vt:lpstr>H:\cip\crf deposits 17-18.xls!Sheet6!R82C7:R88C12</vt:lpstr>
      <vt:lpstr>H:\budget 2018-19\department\TM budget 2018-19.xlsx!CRF!R4C1:R36C28</vt:lpstr>
      <vt:lpstr>Acrobat Document</vt:lpstr>
      <vt:lpstr> 2018-24 Capital Improvement Program</vt:lpstr>
      <vt:lpstr>CRF Funding (deposits) </vt:lpstr>
      <vt:lpstr>2017-24 CRF Funding Projections (deposits)</vt:lpstr>
      <vt:lpstr>2016-17 Projected CRF Funding (deposits) </vt:lpstr>
      <vt:lpstr>Major Projects General Fund (expenses)</vt:lpstr>
      <vt:lpstr>Major Projects Funding Sources (expenses)</vt:lpstr>
      <vt:lpstr>Public Safety Complex</vt:lpstr>
      <vt:lpstr>Stormwater Drainage Improvements</vt:lpstr>
      <vt:lpstr>Paving / Infrastructure Improvements</vt:lpstr>
      <vt:lpstr>Paving / Infrastructure Improvements Gravel Roads</vt:lpstr>
      <vt:lpstr>Paving Daniel Webster Highway</vt:lpstr>
      <vt:lpstr>Seaverns Bridge Canoe Launch</vt:lpstr>
      <vt:lpstr>Minor Projects (expenses)</vt:lpstr>
      <vt:lpstr>Minor Project Continued (expenses)</vt:lpstr>
      <vt:lpstr>Minor Project Continued (expenses)</vt:lpstr>
      <vt:lpstr>User fee Minor Projects Cont. (expenses)</vt:lpstr>
      <vt:lpstr>User fee Minor Projects Cont. (expenses)</vt:lpstr>
      <vt:lpstr>Minor Projects Funding Sources</vt:lpstr>
      <vt:lpstr>Summary of CRF </vt:lpstr>
      <vt:lpstr>Questions/Comments</vt:lpstr>
      <vt:lpstr>Supplemental Information</vt:lpstr>
      <vt:lpstr>Bridge Replacement – US 3 (DW Highway)</vt:lpstr>
      <vt:lpstr>Wire Road Intersection Improvements</vt:lpstr>
      <vt:lpstr>Turkey Hill Rd Intersection Improvements</vt:lpstr>
      <vt:lpstr>Merrimack River Boat Ramp Access Improvement</vt:lpstr>
      <vt:lpstr>Sidewalk Enhancement – DW Highway and Woodbury St</vt:lpstr>
      <vt:lpstr>Sidewalk Enhancement – DW Hwy. &amp; Baboosic Lake Rd </vt:lpstr>
      <vt:lpstr>Sidewalks – Baboosic Lake Rd to Middle School</vt:lpstr>
      <vt:lpstr>Sewer Extension Project – Master Plan</vt:lpstr>
      <vt:lpstr>Sewer Relocation under Everett Turnpike  (FKA Executive Park Drive Pump Station)</vt:lpstr>
      <vt:lpstr>Phase III Wastewater Facility Improvements </vt:lpstr>
      <vt:lpstr>Thornton's Ferry &amp; Souhegan Pump Station Improvements</vt:lpstr>
    </vt:vector>
  </TitlesOfParts>
  <Company>Town of Merrimack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rseymour</dc:creator>
  <cp:lastModifiedBy>Paul Micali</cp:lastModifiedBy>
  <cp:revision>169</cp:revision>
  <cp:lastPrinted>2017-12-06T14:59:31Z</cp:lastPrinted>
  <dcterms:created xsi:type="dcterms:W3CDTF">2011-09-12T15:07:45Z</dcterms:created>
  <dcterms:modified xsi:type="dcterms:W3CDTF">2017-12-26T18:37:14Z</dcterms:modified>
</cp:coreProperties>
</file>