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42"/>
  </p:notesMasterIdLst>
  <p:handoutMasterIdLst>
    <p:handoutMasterId r:id="rId43"/>
  </p:handoutMasterIdLst>
  <p:sldIdLst>
    <p:sldId id="328" r:id="rId2"/>
    <p:sldId id="278" r:id="rId3"/>
    <p:sldId id="294" r:id="rId4"/>
    <p:sldId id="337" r:id="rId5"/>
    <p:sldId id="366" r:id="rId6"/>
    <p:sldId id="339" r:id="rId7"/>
    <p:sldId id="340" r:id="rId8"/>
    <p:sldId id="343" r:id="rId9"/>
    <p:sldId id="346" r:id="rId10"/>
    <p:sldId id="341" r:id="rId11"/>
    <p:sldId id="363" r:id="rId12"/>
    <p:sldId id="364" r:id="rId13"/>
    <p:sldId id="365" r:id="rId14"/>
    <p:sldId id="300" r:id="rId15"/>
    <p:sldId id="351" r:id="rId16"/>
    <p:sldId id="359" r:id="rId17"/>
    <p:sldId id="360" r:id="rId18"/>
    <p:sldId id="362" r:id="rId19"/>
    <p:sldId id="352" r:id="rId20"/>
    <p:sldId id="350" r:id="rId21"/>
    <p:sldId id="345" r:id="rId22"/>
    <p:sldId id="354" r:id="rId23"/>
    <p:sldId id="344" r:id="rId24"/>
    <p:sldId id="348" r:id="rId25"/>
    <p:sldId id="349" r:id="rId26"/>
    <p:sldId id="353" r:id="rId27"/>
    <p:sldId id="356" r:id="rId28"/>
    <p:sldId id="314" r:id="rId29"/>
    <p:sldId id="266" r:id="rId30"/>
    <p:sldId id="309" r:id="rId31"/>
    <p:sldId id="283" r:id="rId32"/>
    <p:sldId id="324" r:id="rId33"/>
    <p:sldId id="325" r:id="rId34"/>
    <p:sldId id="269" r:id="rId35"/>
    <p:sldId id="358" r:id="rId36"/>
    <p:sldId id="357" r:id="rId37"/>
    <p:sldId id="321" r:id="rId38"/>
    <p:sldId id="265" r:id="rId39"/>
    <p:sldId id="284" r:id="rId40"/>
    <p:sldId id="307"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4" autoAdjust="0"/>
    <p:restoredTop sz="98927" autoAdjust="0"/>
  </p:normalViewPr>
  <p:slideViewPr>
    <p:cSldViewPr>
      <p:cViewPr varScale="1">
        <p:scale>
          <a:sx n="119" d="100"/>
          <a:sy n="119" d="100"/>
        </p:scale>
        <p:origin x="1373" y="4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1" rIns="91022" bIns="45511"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4198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1" rIns="91022" bIns="45511" numCol="1" anchor="t" anchorCtr="0" compatLnSpc="1">
            <a:prstTxWarp prst="textNoShape">
              <a:avLst/>
            </a:prstTxWarp>
          </a:bodyPr>
          <a:lstStyle>
            <a:lvl1pPr algn="r" eaLnBrk="0" hangingPunct="0">
              <a:defRPr sz="1200">
                <a:latin typeface="Arial" charset="0"/>
                <a:cs typeface="Arial" charset="0"/>
              </a:defRPr>
            </a:lvl1pPr>
          </a:lstStyle>
          <a:p>
            <a:pPr>
              <a:defRPr/>
            </a:pPr>
            <a:fld id="{FBD3F2A0-2DB4-40E3-9B81-F1FB6D2C6095}" type="datetimeFigureOut">
              <a:rPr lang="en-US"/>
              <a:pPr>
                <a:defRPr/>
              </a:pPr>
              <a:t>2/14/2024</a:t>
            </a:fld>
            <a:endParaRPr lang="en-US" dirty="0"/>
          </a:p>
        </p:txBody>
      </p:sp>
      <p:sp>
        <p:nvSpPr>
          <p:cNvPr id="419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1" rIns="91022" bIns="45511"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4198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1" rIns="91022" bIns="45511" numCol="1" anchor="b" anchorCtr="0" compatLnSpc="1">
            <a:prstTxWarp prst="textNoShape">
              <a:avLst/>
            </a:prstTxWarp>
          </a:bodyPr>
          <a:lstStyle>
            <a:lvl1pPr algn="r" eaLnBrk="0" hangingPunct="0">
              <a:defRPr sz="1200">
                <a:latin typeface="Arial" charset="0"/>
                <a:cs typeface="Arial" charset="0"/>
              </a:defRPr>
            </a:lvl1pPr>
          </a:lstStyle>
          <a:p>
            <a:pPr>
              <a:defRPr/>
            </a:pPr>
            <a:fld id="{71F375EB-9C4E-4BDB-BCC6-363D36A0BEDC}" type="slidenum">
              <a:rPr lang="en-US"/>
              <a:pPr>
                <a:defRPr/>
              </a:pPr>
              <a:t>‹#›</a:t>
            </a:fld>
            <a:endParaRPr lang="en-US" dirty="0"/>
          </a:p>
        </p:txBody>
      </p:sp>
    </p:spTree>
    <p:extLst>
      <p:ext uri="{BB962C8B-B14F-4D97-AF65-F5344CB8AC3E}">
        <p14:creationId xmlns:p14="http://schemas.microsoft.com/office/powerpoint/2010/main" val="3945126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750" tIns="46376" rIns="92750" bIns="46376" numCol="1" anchor="t" anchorCtr="0" compatLnSpc="1">
            <a:prstTxWarp prst="textNoShape">
              <a:avLst/>
            </a:prstTxWarp>
          </a:bodyPr>
          <a:lstStyle>
            <a:lvl1pPr defTabSz="927600">
              <a:defRPr sz="1200">
                <a:latin typeface="Arial" charset="0"/>
                <a:cs typeface="Arial" charset="0"/>
              </a:defRPr>
            </a:lvl1pPr>
          </a:lstStyle>
          <a:p>
            <a:pPr>
              <a:defRPr/>
            </a:pPr>
            <a:endParaRPr lang="en-US"/>
          </a:p>
        </p:txBody>
      </p:sp>
      <p:sp>
        <p:nvSpPr>
          <p:cNvPr id="1013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750" tIns="46376" rIns="92750" bIns="46376" numCol="1" anchor="t" anchorCtr="0" compatLnSpc="1">
            <a:prstTxWarp prst="textNoShape">
              <a:avLst/>
            </a:prstTxWarp>
          </a:bodyPr>
          <a:lstStyle>
            <a:lvl1pPr algn="r" defTabSz="927600">
              <a:defRPr sz="1200">
                <a:latin typeface="Arial" charset="0"/>
                <a:cs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750" tIns="46376" rIns="92750" bIns="463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750" tIns="46376" rIns="92750" bIns="46376" numCol="1" anchor="b" anchorCtr="0" compatLnSpc="1">
            <a:prstTxWarp prst="textNoShape">
              <a:avLst/>
            </a:prstTxWarp>
          </a:bodyPr>
          <a:lstStyle>
            <a:lvl1pPr defTabSz="927600">
              <a:defRPr sz="1200">
                <a:latin typeface="Arial" charset="0"/>
                <a:cs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750" tIns="46376" rIns="92750" bIns="46376" numCol="1" anchor="b" anchorCtr="0" compatLnSpc="1">
            <a:prstTxWarp prst="textNoShape">
              <a:avLst/>
            </a:prstTxWarp>
          </a:bodyPr>
          <a:lstStyle>
            <a:lvl1pPr algn="r" defTabSz="927600">
              <a:defRPr sz="1200">
                <a:latin typeface="Arial" charset="0"/>
                <a:cs typeface="Arial" charset="0"/>
              </a:defRPr>
            </a:lvl1pPr>
          </a:lstStyle>
          <a:p>
            <a:pPr>
              <a:defRPr/>
            </a:pPr>
            <a:fld id="{AF62BB89-1D4A-4D1E-9973-F8165476C5A4}" type="slidenum">
              <a:rPr lang="en-US"/>
              <a:pPr>
                <a:defRPr/>
              </a:pPr>
              <a:t>‹#›</a:t>
            </a:fld>
            <a:endParaRPr lang="en-US" dirty="0"/>
          </a:p>
        </p:txBody>
      </p:sp>
    </p:spTree>
    <p:extLst>
      <p:ext uri="{BB962C8B-B14F-4D97-AF65-F5344CB8AC3E}">
        <p14:creationId xmlns:p14="http://schemas.microsoft.com/office/powerpoint/2010/main" val="1278548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charset="0"/>
                <a:cs typeface="Arial" charset="0"/>
              </a:defRPr>
            </a:lvl1pPr>
            <a:lvl2pPr marL="738188" indent="-284163" defTabSz="927100" eaLnBrk="0" hangingPunct="0">
              <a:spcBef>
                <a:spcPct val="30000"/>
              </a:spcBef>
              <a:defRPr sz="1200">
                <a:solidFill>
                  <a:schemeClr val="tx1"/>
                </a:solidFill>
                <a:latin typeface="Arial" charset="0"/>
                <a:cs typeface="Arial" charset="0"/>
              </a:defRPr>
            </a:lvl2pPr>
            <a:lvl3pPr marL="1136650" indent="-227013" defTabSz="927100" eaLnBrk="0" hangingPunct="0">
              <a:spcBef>
                <a:spcPct val="30000"/>
              </a:spcBef>
              <a:defRPr sz="1200">
                <a:solidFill>
                  <a:schemeClr val="tx1"/>
                </a:solidFill>
                <a:latin typeface="Arial" charset="0"/>
                <a:cs typeface="Arial" charset="0"/>
              </a:defRPr>
            </a:lvl3pPr>
            <a:lvl4pPr marL="1592263" indent="-227013" defTabSz="927100" eaLnBrk="0" hangingPunct="0">
              <a:spcBef>
                <a:spcPct val="30000"/>
              </a:spcBef>
              <a:defRPr sz="1200">
                <a:solidFill>
                  <a:schemeClr val="tx1"/>
                </a:solidFill>
                <a:latin typeface="Arial" charset="0"/>
                <a:cs typeface="Arial" charset="0"/>
              </a:defRPr>
            </a:lvl4pPr>
            <a:lvl5pPr marL="2047875" indent="-227013" defTabSz="927100" eaLnBrk="0" hangingPunct="0">
              <a:spcBef>
                <a:spcPct val="30000"/>
              </a:spcBef>
              <a:defRPr sz="1200">
                <a:solidFill>
                  <a:schemeClr val="tx1"/>
                </a:solidFill>
                <a:latin typeface="Arial" charset="0"/>
                <a:cs typeface="Arial" charset="0"/>
              </a:defRPr>
            </a:lvl5pPr>
            <a:lvl6pPr marL="2505075" indent="-227013" defTabSz="927100" eaLnBrk="0" fontAlgn="base" hangingPunct="0">
              <a:spcBef>
                <a:spcPct val="30000"/>
              </a:spcBef>
              <a:spcAft>
                <a:spcPct val="0"/>
              </a:spcAft>
              <a:defRPr sz="1200">
                <a:solidFill>
                  <a:schemeClr val="tx1"/>
                </a:solidFill>
                <a:latin typeface="Arial" charset="0"/>
                <a:cs typeface="Arial" charset="0"/>
              </a:defRPr>
            </a:lvl6pPr>
            <a:lvl7pPr marL="2962275" indent="-227013" defTabSz="927100" eaLnBrk="0" fontAlgn="base" hangingPunct="0">
              <a:spcBef>
                <a:spcPct val="30000"/>
              </a:spcBef>
              <a:spcAft>
                <a:spcPct val="0"/>
              </a:spcAft>
              <a:defRPr sz="1200">
                <a:solidFill>
                  <a:schemeClr val="tx1"/>
                </a:solidFill>
                <a:latin typeface="Arial" charset="0"/>
                <a:cs typeface="Arial" charset="0"/>
              </a:defRPr>
            </a:lvl7pPr>
            <a:lvl8pPr marL="3419475" indent="-227013" defTabSz="927100" eaLnBrk="0" fontAlgn="base" hangingPunct="0">
              <a:spcBef>
                <a:spcPct val="30000"/>
              </a:spcBef>
              <a:spcAft>
                <a:spcPct val="0"/>
              </a:spcAft>
              <a:defRPr sz="1200">
                <a:solidFill>
                  <a:schemeClr val="tx1"/>
                </a:solidFill>
                <a:latin typeface="Arial" charset="0"/>
                <a:cs typeface="Arial" charset="0"/>
              </a:defRPr>
            </a:lvl8pPr>
            <a:lvl9pPr marL="3876675" indent="-227013" defTabSz="9271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B0039E0-51BD-4B49-A72A-8992208D57F1}" type="slidenum">
              <a:rPr lang="en-US" altLang="en-US" smtClean="0"/>
              <a:pPr eaLnBrk="1" hangingPunct="1">
                <a:spcBef>
                  <a:spcPct val="0"/>
                </a:spcBef>
              </a:pPr>
              <a:t>1</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8848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62BB89-1D4A-4D1E-9973-F8165476C5A4}" type="slidenum">
              <a:rPr lang="en-US" smtClean="0"/>
              <a:pPr>
                <a:defRPr/>
              </a:pPr>
              <a:t>7</a:t>
            </a:fld>
            <a:endParaRPr lang="en-US" dirty="0"/>
          </a:p>
        </p:txBody>
      </p:sp>
    </p:spTree>
    <p:extLst>
      <p:ext uri="{BB962C8B-B14F-4D97-AF65-F5344CB8AC3E}">
        <p14:creationId xmlns:p14="http://schemas.microsoft.com/office/powerpoint/2010/main" val="2267987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charset="0"/>
                <a:cs typeface="Arial" charset="0"/>
              </a:defRPr>
            </a:lvl1pPr>
            <a:lvl2pPr marL="738188" indent="-284163" defTabSz="927100" eaLnBrk="0" hangingPunct="0">
              <a:spcBef>
                <a:spcPct val="30000"/>
              </a:spcBef>
              <a:defRPr sz="1200">
                <a:solidFill>
                  <a:schemeClr val="tx1"/>
                </a:solidFill>
                <a:latin typeface="Arial" charset="0"/>
                <a:cs typeface="Arial" charset="0"/>
              </a:defRPr>
            </a:lvl2pPr>
            <a:lvl3pPr marL="1136650" indent="-227013" defTabSz="927100" eaLnBrk="0" hangingPunct="0">
              <a:spcBef>
                <a:spcPct val="30000"/>
              </a:spcBef>
              <a:defRPr sz="1200">
                <a:solidFill>
                  <a:schemeClr val="tx1"/>
                </a:solidFill>
                <a:latin typeface="Arial" charset="0"/>
                <a:cs typeface="Arial" charset="0"/>
              </a:defRPr>
            </a:lvl3pPr>
            <a:lvl4pPr marL="1592263" indent="-227013" defTabSz="927100" eaLnBrk="0" hangingPunct="0">
              <a:spcBef>
                <a:spcPct val="30000"/>
              </a:spcBef>
              <a:defRPr sz="1200">
                <a:solidFill>
                  <a:schemeClr val="tx1"/>
                </a:solidFill>
                <a:latin typeface="Arial" charset="0"/>
                <a:cs typeface="Arial" charset="0"/>
              </a:defRPr>
            </a:lvl4pPr>
            <a:lvl5pPr marL="2047875" indent="-227013" defTabSz="927100" eaLnBrk="0" hangingPunct="0">
              <a:spcBef>
                <a:spcPct val="30000"/>
              </a:spcBef>
              <a:defRPr sz="1200">
                <a:solidFill>
                  <a:schemeClr val="tx1"/>
                </a:solidFill>
                <a:latin typeface="Arial" charset="0"/>
                <a:cs typeface="Arial" charset="0"/>
              </a:defRPr>
            </a:lvl5pPr>
            <a:lvl6pPr marL="2505075" indent="-227013" defTabSz="927100" eaLnBrk="0" fontAlgn="base" hangingPunct="0">
              <a:spcBef>
                <a:spcPct val="30000"/>
              </a:spcBef>
              <a:spcAft>
                <a:spcPct val="0"/>
              </a:spcAft>
              <a:defRPr sz="1200">
                <a:solidFill>
                  <a:schemeClr val="tx1"/>
                </a:solidFill>
                <a:latin typeface="Arial" charset="0"/>
                <a:cs typeface="Arial" charset="0"/>
              </a:defRPr>
            </a:lvl6pPr>
            <a:lvl7pPr marL="2962275" indent="-227013" defTabSz="927100" eaLnBrk="0" fontAlgn="base" hangingPunct="0">
              <a:spcBef>
                <a:spcPct val="30000"/>
              </a:spcBef>
              <a:spcAft>
                <a:spcPct val="0"/>
              </a:spcAft>
              <a:defRPr sz="1200">
                <a:solidFill>
                  <a:schemeClr val="tx1"/>
                </a:solidFill>
                <a:latin typeface="Arial" charset="0"/>
                <a:cs typeface="Arial" charset="0"/>
              </a:defRPr>
            </a:lvl7pPr>
            <a:lvl8pPr marL="3419475" indent="-227013" defTabSz="927100" eaLnBrk="0" fontAlgn="base" hangingPunct="0">
              <a:spcBef>
                <a:spcPct val="30000"/>
              </a:spcBef>
              <a:spcAft>
                <a:spcPct val="0"/>
              </a:spcAft>
              <a:defRPr sz="1200">
                <a:solidFill>
                  <a:schemeClr val="tx1"/>
                </a:solidFill>
                <a:latin typeface="Arial" charset="0"/>
                <a:cs typeface="Arial" charset="0"/>
              </a:defRPr>
            </a:lvl8pPr>
            <a:lvl9pPr marL="3876675" indent="-227013" defTabSz="9271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F62F625-A985-45B8-8F3F-C288C71E01E3}" type="slidenum">
              <a:rPr lang="en-US" altLang="en-US" smtClean="0"/>
              <a:pPr eaLnBrk="1" hangingPunct="1">
                <a:spcBef>
                  <a:spcPct val="0"/>
                </a:spcBef>
              </a:pPr>
              <a:t>29</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6463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charset="0"/>
                <a:cs typeface="Arial" charset="0"/>
              </a:defRPr>
            </a:lvl1pPr>
            <a:lvl2pPr marL="738188" indent="-284163" defTabSz="927100" eaLnBrk="0" hangingPunct="0">
              <a:spcBef>
                <a:spcPct val="30000"/>
              </a:spcBef>
              <a:defRPr sz="1200">
                <a:solidFill>
                  <a:schemeClr val="tx1"/>
                </a:solidFill>
                <a:latin typeface="Arial" charset="0"/>
                <a:cs typeface="Arial" charset="0"/>
              </a:defRPr>
            </a:lvl2pPr>
            <a:lvl3pPr marL="1136650" indent="-227013" defTabSz="927100" eaLnBrk="0" hangingPunct="0">
              <a:spcBef>
                <a:spcPct val="30000"/>
              </a:spcBef>
              <a:defRPr sz="1200">
                <a:solidFill>
                  <a:schemeClr val="tx1"/>
                </a:solidFill>
                <a:latin typeface="Arial" charset="0"/>
                <a:cs typeface="Arial" charset="0"/>
              </a:defRPr>
            </a:lvl3pPr>
            <a:lvl4pPr marL="1592263" indent="-227013" defTabSz="927100" eaLnBrk="0" hangingPunct="0">
              <a:spcBef>
                <a:spcPct val="30000"/>
              </a:spcBef>
              <a:defRPr sz="1200">
                <a:solidFill>
                  <a:schemeClr val="tx1"/>
                </a:solidFill>
                <a:latin typeface="Arial" charset="0"/>
                <a:cs typeface="Arial" charset="0"/>
              </a:defRPr>
            </a:lvl4pPr>
            <a:lvl5pPr marL="2047875" indent="-227013" defTabSz="927100" eaLnBrk="0" hangingPunct="0">
              <a:spcBef>
                <a:spcPct val="30000"/>
              </a:spcBef>
              <a:defRPr sz="1200">
                <a:solidFill>
                  <a:schemeClr val="tx1"/>
                </a:solidFill>
                <a:latin typeface="Arial" charset="0"/>
                <a:cs typeface="Arial" charset="0"/>
              </a:defRPr>
            </a:lvl5pPr>
            <a:lvl6pPr marL="2505075" indent="-227013" defTabSz="927100" eaLnBrk="0" fontAlgn="base" hangingPunct="0">
              <a:spcBef>
                <a:spcPct val="30000"/>
              </a:spcBef>
              <a:spcAft>
                <a:spcPct val="0"/>
              </a:spcAft>
              <a:defRPr sz="1200">
                <a:solidFill>
                  <a:schemeClr val="tx1"/>
                </a:solidFill>
                <a:latin typeface="Arial" charset="0"/>
                <a:cs typeface="Arial" charset="0"/>
              </a:defRPr>
            </a:lvl6pPr>
            <a:lvl7pPr marL="2962275" indent="-227013" defTabSz="927100" eaLnBrk="0" fontAlgn="base" hangingPunct="0">
              <a:spcBef>
                <a:spcPct val="30000"/>
              </a:spcBef>
              <a:spcAft>
                <a:spcPct val="0"/>
              </a:spcAft>
              <a:defRPr sz="1200">
                <a:solidFill>
                  <a:schemeClr val="tx1"/>
                </a:solidFill>
                <a:latin typeface="Arial" charset="0"/>
                <a:cs typeface="Arial" charset="0"/>
              </a:defRPr>
            </a:lvl7pPr>
            <a:lvl8pPr marL="3419475" indent="-227013" defTabSz="927100" eaLnBrk="0" fontAlgn="base" hangingPunct="0">
              <a:spcBef>
                <a:spcPct val="30000"/>
              </a:spcBef>
              <a:spcAft>
                <a:spcPct val="0"/>
              </a:spcAft>
              <a:defRPr sz="1200">
                <a:solidFill>
                  <a:schemeClr val="tx1"/>
                </a:solidFill>
                <a:latin typeface="Arial" charset="0"/>
                <a:cs typeface="Arial" charset="0"/>
              </a:defRPr>
            </a:lvl8pPr>
            <a:lvl9pPr marL="3876675" indent="-227013" defTabSz="9271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8113416-76B6-4CAD-B348-636725423A1C}" type="slidenum">
              <a:rPr lang="en-US" altLang="en-US" smtClean="0"/>
              <a:pPr eaLnBrk="1" hangingPunct="1">
                <a:spcBef>
                  <a:spcPct val="0"/>
                </a:spcBef>
              </a:pPr>
              <a:t>34</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5958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charset="0"/>
                <a:cs typeface="Arial" charset="0"/>
              </a:defRPr>
            </a:lvl1pPr>
            <a:lvl2pPr marL="738188" indent="-284163" defTabSz="927100" eaLnBrk="0" hangingPunct="0">
              <a:spcBef>
                <a:spcPct val="30000"/>
              </a:spcBef>
              <a:defRPr sz="1200">
                <a:solidFill>
                  <a:schemeClr val="tx1"/>
                </a:solidFill>
                <a:latin typeface="Arial" charset="0"/>
                <a:cs typeface="Arial" charset="0"/>
              </a:defRPr>
            </a:lvl2pPr>
            <a:lvl3pPr marL="1136650" indent="-227013" defTabSz="927100" eaLnBrk="0" hangingPunct="0">
              <a:spcBef>
                <a:spcPct val="30000"/>
              </a:spcBef>
              <a:defRPr sz="1200">
                <a:solidFill>
                  <a:schemeClr val="tx1"/>
                </a:solidFill>
                <a:latin typeface="Arial" charset="0"/>
                <a:cs typeface="Arial" charset="0"/>
              </a:defRPr>
            </a:lvl3pPr>
            <a:lvl4pPr marL="1592263" indent="-227013" defTabSz="927100" eaLnBrk="0" hangingPunct="0">
              <a:spcBef>
                <a:spcPct val="30000"/>
              </a:spcBef>
              <a:defRPr sz="1200">
                <a:solidFill>
                  <a:schemeClr val="tx1"/>
                </a:solidFill>
                <a:latin typeface="Arial" charset="0"/>
                <a:cs typeface="Arial" charset="0"/>
              </a:defRPr>
            </a:lvl4pPr>
            <a:lvl5pPr marL="2047875" indent="-227013" defTabSz="927100" eaLnBrk="0" hangingPunct="0">
              <a:spcBef>
                <a:spcPct val="30000"/>
              </a:spcBef>
              <a:defRPr sz="1200">
                <a:solidFill>
                  <a:schemeClr val="tx1"/>
                </a:solidFill>
                <a:latin typeface="Arial" charset="0"/>
                <a:cs typeface="Arial" charset="0"/>
              </a:defRPr>
            </a:lvl5pPr>
            <a:lvl6pPr marL="2505075" indent="-227013" defTabSz="927100" eaLnBrk="0" fontAlgn="base" hangingPunct="0">
              <a:spcBef>
                <a:spcPct val="30000"/>
              </a:spcBef>
              <a:spcAft>
                <a:spcPct val="0"/>
              </a:spcAft>
              <a:defRPr sz="1200">
                <a:solidFill>
                  <a:schemeClr val="tx1"/>
                </a:solidFill>
                <a:latin typeface="Arial" charset="0"/>
                <a:cs typeface="Arial" charset="0"/>
              </a:defRPr>
            </a:lvl6pPr>
            <a:lvl7pPr marL="2962275" indent="-227013" defTabSz="927100" eaLnBrk="0" fontAlgn="base" hangingPunct="0">
              <a:spcBef>
                <a:spcPct val="30000"/>
              </a:spcBef>
              <a:spcAft>
                <a:spcPct val="0"/>
              </a:spcAft>
              <a:defRPr sz="1200">
                <a:solidFill>
                  <a:schemeClr val="tx1"/>
                </a:solidFill>
                <a:latin typeface="Arial" charset="0"/>
                <a:cs typeface="Arial" charset="0"/>
              </a:defRPr>
            </a:lvl7pPr>
            <a:lvl8pPr marL="3419475" indent="-227013" defTabSz="927100" eaLnBrk="0" fontAlgn="base" hangingPunct="0">
              <a:spcBef>
                <a:spcPct val="30000"/>
              </a:spcBef>
              <a:spcAft>
                <a:spcPct val="0"/>
              </a:spcAft>
              <a:defRPr sz="1200">
                <a:solidFill>
                  <a:schemeClr val="tx1"/>
                </a:solidFill>
                <a:latin typeface="Arial" charset="0"/>
                <a:cs typeface="Arial" charset="0"/>
              </a:defRPr>
            </a:lvl8pPr>
            <a:lvl9pPr marL="3876675" indent="-227013" defTabSz="9271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574093B-6692-4AD3-BE70-36C18B131C92}" type="slidenum">
              <a:rPr lang="en-US" altLang="en-US" smtClean="0"/>
              <a:pPr eaLnBrk="1" hangingPunct="1">
                <a:spcBef>
                  <a:spcPct val="0"/>
                </a:spcBef>
              </a:pPr>
              <a:t>38</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7624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charset="0"/>
                <a:cs typeface="Arial" charset="0"/>
              </a:defRPr>
            </a:lvl1pPr>
            <a:lvl2pPr marL="738188" indent="-284163" defTabSz="927100" eaLnBrk="0" hangingPunct="0">
              <a:spcBef>
                <a:spcPct val="30000"/>
              </a:spcBef>
              <a:defRPr sz="1200">
                <a:solidFill>
                  <a:schemeClr val="tx1"/>
                </a:solidFill>
                <a:latin typeface="Arial" charset="0"/>
                <a:cs typeface="Arial" charset="0"/>
              </a:defRPr>
            </a:lvl2pPr>
            <a:lvl3pPr marL="1136650" indent="-227013" defTabSz="927100" eaLnBrk="0" hangingPunct="0">
              <a:spcBef>
                <a:spcPct val="30000"/>
              </a:spcBef>
              <a:defRPr sz="1200">
                <a:solidFill>
                  <a:schemeClr val="tx1"/>
                </a:solidFill>
                <a:latin typeface="Arial" charset="0"/>
                <a:cs typeface="Arial" charset="0"/>
              </a:defRPr>
            </a:lvl3pPr>
            <a:lvl4pPr marL="1592263" indent="-227013" defTabSz="927100" eaLnBrk="0" hangingPunct="0">
              <a:spcBef>
                <a:spcPct val="30000"/>
              </a:spcBef>
              <a:defRPr sz="1200">
                <a:solidFill>
                  <a:schemeClr val="tx1"/>
                </a:solidFill>
                <a:latin typeface="Arial" charset="0"/>
                <a:cs typeface="Arial" charset="0"/>
              </a:defRPr>
            </a:lvl4pPr>
            <a:lvl5pPr marL="2047875" indent="-227013" defTabSz="927100" eaLnBrk="0" hangingPunct="0">
              <a:spcBef>
                <a:spcPct val="30000"/>
              </a:spcBef>
              <a:defRPr sz="1200">
                <a:solidFill>
                  <a:schemeClr val="tx1"/>
                </a:solidFill>
                <a:latin typeface="Arial" charset="0"/>
                <a:cs typeface="Arial" charset="0"/>
              </a:defRPr>
            </a:lvl5pPr>
            <a:lvl6pPr marL="2505075" indent="-227013" defTabSz="927100" eaLnBrk="0" fontAlgn="base" hangingPunct="0">
              <a:spcBef>
                <a:spcPct val="30000"/>
              </a:spcBef>
              <a:spcAft>
                <a:spcPct val="0"/>
              </a:spcAft>
              <a:defRPr sz="1200">
                <a:solidFill>
                  <a:schemeClr val="tx1"/>
                </a:solidFill>
                <a:latin typeface="Arial" charset="0"/>
                <a:cs typeface="Arial" charset="0"/>
              </a:defRPr>
            </a:lvl6pPr>
            <a:lvl7pPr marL="2962275" indent="-227013" defTabSz="927100" eaLnBrk="0" fontAlgn="base" hangingPunct="0">
              <a:spcBef>
                <a:spcPct val="30000"/>
              </a:spcBef>
              <a:spcAft>
                <a:spcPct val="0"/>
              </a:spcAft>
              <a:defRPr sz="1200">
                <a:solidFill>
                  <a:schemeClr val="tx1"/>
                </a:solidFill>
                <a:latin typeface="Arial" charset="0"/>
                <a:cs typeface="Arial" charset="0"/>
              </a:defRPr>
            </a:lvl7pPr>
            <a:lvl8pPr marL="3419475" indent="-227013" defTabSz="927100" eaLnBrk="0" fontAlgn="base" hangingPunct="0">
              <a:spcBef>
                <a:spcPct val="30000"/>
              </a:spcBef>
              <a:spcAft>
                <a:spcPct val="0"/>
              </a:spcAft>
              <a:defRPr sz="1200">
                <a:solidFill>
                  <a:schemeClr val="tx1"/>
                </a:solidFill>
                <a:latin typeface="Arial" charset="0"/>
                <a:cs typeface="Arial" charset="0"/>
              </a:defRPr>
            </a:lvl8pPr>
            <a:lvl9pPr marL="3876675" indent="-227013" defTabSz="9271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BEBCAA-AD38-40C2-A19A-AB90BF6B60F6}" type="slidenum">
              <a:rPr lang="en-US" altLang="en-US" smtClean="0"/>
              <a:pPr eaLnBrk="1" hangingPunct="1">
                <a:spcBef>
                  <a:spcPct val="0"/>
                </a:spcBef>
              </a:pPr>
              <a:t>40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52963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9421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942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F7C0E06A-13A6-458D-B6BF-2A7A70092B66}" type="slidenum">
              <a:rPr lang="en-US"/>
              <a:pPr>
                <a:defRPr/>
              </a:pPr>
              <a:t>‹#›</a:t>
            </a:fld>
            <a:endParaRPr lang="en-US" dirty="0"/>
          </a:p>
        </p:txBody>
      </p:sp>
    </p:spTree>
    <p:extLst>
      <p:ext uri="{BB962C8B-B14F-4D97-AF65-F5344CB8AC3E}">
        <p14:creationId xmlns:p14="http://schemas.microsoft.com/office/powerpoint/2010/main" val="1608891102"/>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7A4E6A4-E7B6-410B-8E56-F427FF59ECED}" type="slidenum">
              <a:rPr lang="en-US"/>
              <a:pPr>
                <a:defRPr/>
              </a:pPr>
              <a:t>‹#›</a:t>
            </a:fld>
            <a:endParaRPr lang="en-US" dirty="0"/>
          </a:p>
        </p:txBody>
      </p:sp>
    </p:spTree>
    <p:extLst>
      <p:ext uri="{BB962C8B-B14F-4D97-AF65-F5344CB8AC3E}">
        <p14:creationId xmlns:p14="http://schemas.microsoft.com/office/powerpoint/2010/main" val="3216804285"/>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B062786-F6A1-4058-84EA-3450401DA9F3}" type="slidenum">
              <a:rPr lang="en-US"/>
              <a:pPr>
                <a:defRPr/>
              </a:pPr>
              <a:t>‹#›</a:t>
            </a:fld>
            <a:endParaRPr lang="en-US" dirty="0"/>
          </a:p>
        </p:txBody>
      </p:sp>
    </p:spTree>
    <p:extLst>
      <p:ext uri="{BB962C8B-B14F-4D97-AF65-F5344CB8AC3E}">
        <p14:creationId xmlns:p14="http://schemas.microsoft.com/office/powerpoint/2010/main" val="1508188092"/>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46F69FF-D280-4306-8C92-470E09C8447E}" type="slidenum">
              <a:rPr lang="en-US"/>
              <a:pPr>
                <a:defRPr/>
              </a:pPr>
              <a:t>‹#›</a:t>
            </a:fld>
            <a:endParaRPr lang="en-US" dirty="0"/>
          </a:p>
        </p:txBody>
      </p:sp>
    </p:spTree>
    <p:extLst>
      <p:ext uri="{BB962C8B-B14F-4D97-AF65-F5344CB8AC3E}">
        <p14:creationId xmlns:p14="http://schemas.microsoft.com/office/powerpoint/2010/main" val="2222669053"/>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DEAD681-F503-4552-8B4A-BA74F90606D5}" type="slidenum">
              <a:rPr lang="en-US"/>
              <a:pPr>
                <a:defRPr/>
              </a:pPr>
              <a:t>‹#›</a:t>
            </a:fld>
            <a:endParaRPr lang="en-US" dirty="0"/>
          </a:p>
        </p:txBody>
      </p:sp>
    </p:spTree>
    <p:extLst>
      <p:ext uri="{BB962C8B-B14F-4D97-AF65-F5344CB8AC3E}">
        <p14:creationId xmlns:p14="http://schemas.microsoft.com/office/powerpoint/2010/main" val="155769282"/>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19E00F5-2B01-44DD-8B80-EDC6967D832C}" type="slidenum">
              <a:rPr lang="en-US"/>
              <a:pPr>
                <a:defRPr/>
              </a:pPr>
              <a:t>‹#›</a:t>
            </a:fld>
            <a:endParaRPr lang="en-US" dirty="0"/>
          </a:p>
        </p:txBody>
      </p:sp>
    </p:spTree>
    <p:extLst>
      <p:ext uri="{BB962C8B-B14F-4D97-AF65-F5344CB8AC3E}">
        <p14:creationId xmlns:p14="http://schemas.microsoft.com/office/powerpoint/2010/main" val="638293699"/>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5C298C8-6474-485C-A50E-FA142599E5A2}" type="slidenum">
              <a:rPr lang="en-US"/>
              <a:pPr>
                <a:defRPr/>
              </a:pPr>
              <a:t>‹#›</a:t>
            </a:fld>
            <a:endParaRPr lang="en-US" dirty="0"/>
          </a:p>
        </p:txBody>
      </p:sp>
    </p:spTree>
    <p:extLst>
      <p:ext uri="{BB962C8B-B14F-4D97-AF65-F5344CB8AC3E}">
        <p14:creationId xmlns:p14="http://schemas.microsoft.com/office/powerpoint/2010/main" val="1230295330"/>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B4FFE3FA-A21A-49E5-9517-13E42A179641}" type="slidenum">
              <a:rPr lang="en-US"/>
              <a:pPr>
                <a:defRPr/>
              </a:pPr>
              <a:t>‹#›</a:t>
            </a:fld>
            <a:endParaRPr lang="en-US" dirty="0"/>
          </a:p>
        </p:txBody>
      </p:sp>
    </p:spTree>
    <p:extLst>
      <p:ext uri="{BB962C8B-B14F-4D97-AF65-F5344CB8AC3E}">
        <p14:creationId xmlns:p14="http://schemas.microsoft.com/office/powerpoint/2010/main" val="656721597"/>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2AD3E02F-FA73-42E7-83A5-5152267096F5}" type="slidenum">
              <a:rPr lang="en-US"/>
              <a:pPr>
                <a:defRPr/>
              </a:pPr>
              <a:t>‹#›</a:t>
            </a:fld>
            <a:endParaRPr lang="en-US" dirty="0"/>
          </a:p>
        </p:txBody>
      </p:sp>
    </p:spTree>
    <p:extLst>
      <p:ext uri="{BB962C8B-B14F-4D97-AF65-F5344CB8AC3E}">
        <p14:creationId xmlns:p14="http://schemas.microsoft.com/office/powerpoint/2010/main" val="831110953"/>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21375858-46DF-4A08-B5F8-CE3D99FB0ABF}" type="slidenum">
              <a:rPr lang="en-US"/>
              <a:pPr>
                <a:defRPr/>
              </a:pPr>
              <a:t>‹#›</a:t>
            </a:fld>
            <a:endParaRPr lang="en-US" dirty="0"/>
          </a:p>
        </p:txBody>
      </p:sp>
    </p:spTree>
    <p:extLst>
      <p:ext uri="{BB962C8B-B14F-4D97-AF65-F5344CB8AC3E}">
        <p14:creationId xmlns:p14="http://schemas.microsoft.com/office/powerpoint/2010/main" val="3295943195"/>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20DFE73-24A4-4885-8656-FE698B2FC701}" type="slidenum">
              <a:rPr lang="en-US"/>
              <a:pPr>
                <a:defRPr/>
              </a:pPr>
              <a:t>‹#›</a:t>
            </a:fld>
            <a:endParaRPr lang="en-US" dirty="0"/>
          </a:p>
        </p:txBody>
      </p:sp>
    </p:spTree>
    <p:extLst>
      <p:ext uri="{BB962C8B-B14F-4D97-AF65-F5344CB8AC3E}">
        <p14:creationId xmlns:p14="http://schemas.microsoft.com/office/powerpoint/2010/main" val="3807225258"/>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C7F5B5F-1151-4D86-A50F-A1F212B9FCF3}" type="slidenum">
              <a:rPr lang="en-US"/>
              <a:pPr>
                <a:defRPr/>
              </a:pPr>
              <a:t>‹#›</a:t>
            </a:fld>
            <a:endParaRPr lang="en-US" dirty="0"/>
          </a:p>
        </p:txBody>
      </p:sp>
    </p:spTree>
    <p:extLst>
      <p:ext uri="{BB962C8B-B14F-4D97-AF65-F5344CB8AC3E}">
        <p14:creationId xmlns:p14="http://schemas.microsoft.com/office/powerpoint/2010/main" val="3853136001"/>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dirty="0" smtClean="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319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Arial" charset="0"/>
              </a:defRPr>
            </a:lvl1pPr>
          </a:lstStyle>
          <a:p>
            <a:pPr>
              <a:defRPr/>
            </a:pPr>
            <a:endParaRPr lang="en-US"/>
          </a:p>
        </p:txBody>
      </p:sp>
      <p:sp>
        <p:nvSpPr>
          <p:cNvPr id="9319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Arial" charset="0"/>
              </a:defRPr>
            </a:lvl1pPr>
          </a:lstStyle>
          <a:p>
            <a:pPr>
              <a:defRPr/>
            </a:pPr>
            <a:endParaRPr lang="en-US"/>
          </a:p>
        </p:txBody>
      </p:sp>
      <p:sp>
        <p:nvSpPr>
          <p:cNvPr id="9319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Arial" charset="0"/>
              </a:defRPr>
            </a:lvl1pPr>
          </a:lstStyle>
          <a:p>
            <a:pPr>
              <a:defRPr/>
            </a:pPr>
            <a:fld id="{095DF6D3-8D1D-438E-A76F-82CB7CBD262A}" type="slidenum">
              <a:rPr lang="en-US"/>
              <a:pPr>
                <a:defRPr/>
              </a:pPr>
              <a:t>‹#›</a:t>
            </a:fld>
            <a:endParaRPr lang="en-US" dirty="0"/>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03"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Lst>
  <p:transition spd="med">
    <p:random/>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fund%20balance!R37C1:R46C4" TargetMode="Externa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file:///H:\budget%202024-25\union\final%20cba\TA%20SUMMARY%20NEPBA%2012%202024%20TO%2027.docx!OLE_LINK2"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oleObject" Target="file:///H:\budget%202024-25\union\final%20cba\TA%20SUMMARY%20NEPBA%2012%202024%20TO%2027.docx!OLE_LINK6"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oleObject" Target="file:///H:\budget%202024-25\union\final%20cba\TA%20SUMMARY%20NEPBA%2012%202024%20TO%2027.docx!OLE_LINK5"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oleObject" Target="file:///H:\budget%202024-25\union\final%20cba\police%20final%201-24-24.xlsx!final%20costing!R1C1:R42C4"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summary%20one%20(present)!R2C1:R31C7"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file:///H:\budget%202024-25\union\final%20cba\nepba%20112%20finalwage%201-24-24.xlsx!final%20costing!R1C1:R44C5"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file:///H:\budget%202024-25\union\final%20cba\teamster%20final%20wage%201-24-24.xlsx!FINAL%20BREAKOUT!R3C1:R36C4" TargetMode="Externa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file:///H:\budget%202024-25\tc\Budget%20tc%20summary%20documents%202024-25.xlsx!crf%20Purchases!R3C1:R50C5"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summary%20one%20(2)!R2C1:R29C10"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crf%20funding!R3C1:R28C8" TargetMode="Externa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crf%20funding!R35C1:R36C8" TargetMode="Externa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3.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file:///H:\budget%202024-25\default%20Budget%202024-25%20%20ptm.xlsx!2024-25%20default%20(2)!R1C1:R21C3" TargetMode="External"/></Relationships>
</file>

<file path=ppt/slides/_rels/slide39.xml.rels><?xml version="1.0" encoding="UTF-8" standalone="yes"?>
<Relationships xmlns="http://schemas.openxmlformats.org/package/2006/relationships"><Relationship Id="rId3" Type="http://schemas.openxmlformats.org/officeDocument/2006/relationships/oleObject" Target="file:///H:\budget%202024-25\default%20Budget%202024-25%20%20ptm.xlsx!2024-25%20Default!R24C1:R66C3" TargetMode="Externa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file:///H:\budget%202024-25\tc\Budget%20tc%20summary%20documents%202024-25.xlsx!the%20one%20(4)!R3C1:R22C4" TargetMode="Externa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altLang="en-US" sz="3800" dirty="0" smtClean="0"/>
              <a:t>Merrimack Town Council</a:t>
            </a:r>
            <a:br>
              <a:rPr lang="en-US" altLang="en-US" sz="3800" dirty="0" smtClean="0"/>
            </a:br>
            <a:r>
              <a:rPr lang="en-US" altLang="en-US" sz="3800" dirty="0" smtClean="0"/>
              <a:t>Public Hearing</a:t>
            </a:r>
            <a:br>
              <a:rPr lang="en-US" altLang="en-US" sz="3800" dirty="0" smtClean="0"/>
            </a:br>
            <a:r>
              <a:rPr lang="en-US" altLang="en-US" sz="3800" dirty="0" smtClean="0"/>
              <a:t>February </a:t>
            </a:r>
            <a:r>
              <a:rPr lang="en-US" altLang="en-US" sz="3800" dirty="0" smtClean="0"/>
              <a:t>15, 2024</a:t>
            </a:r>
            <a:endParaRPr lang="en-US" altLang="en-US" sz="3800" dirty="0" smtClean="0"/>
          </a:p>
        </p:txBody>
      </p:sp>
      <p:sp>
        <p:nvSpPr>
          <p:cNvPr id="3075" name="Rectangle 3"/>
          <p:cNvSpPr>
            <a:spLocks noGrp="1" noChangeArrowheads="1"/>
          </p:cNvSpPr>
          <p:nvPr>
            <p:ph type="subTitle" idx="1"/>
          </p:nvPr>
        </p:nvSpPr>
        <p:spPr/>
        <p:txBody>
          <a:bodyPr/>
          <a:lstStyle/>
          <a:p>
            <a:pPr eaLnBrk="1" hangingPunct="1"/>
            <a:r>
              <a:rPr lang="en-US" altLang="en-US" smtClean="0"/>
              <a:t>Presented by:</a:t>
            </a:r>
          </a:p>
          <a:p>
            <a:pPr eaLnBrk="1" hangingPunct="1"/>
            <a:r>
              <a:rPr lang="en-US" altLang="en-US" smtClean="0"/>
              <a:t> </a:t>
            </a:r>
          </a:p>
          <a:p>
            <a:pPr eaLnBrk="1" hangingPunct="1"/>
            <a:r>
              <a:rPr lang="en-US" altLang="en-US" smtClean="0"/>
              <a:t>Merrimack Town Council</a:t>
            </a:r>
          </a:p>
        </p:txBody>
      </p:sp>
    </p:spTree>
    <p:extLst>
      <p:ext uri="{BB962C8B-B14F-4D97-AF65-F5344CB8AC3E}">
        <p14:creationId xmlns:p14="http://schemas.microsoft.com/office/powerpoint/2010/main" val="53132228"/>
      </p:ext>
    </p:ext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o</a:t>
            </a:r>
            <a:r>
              <a:rPr lang="en-US" dirty="0" smtClean="0"/>
              <a:t>f Fund Balance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45221832"/>
              </p:ext>
            </p:extLst>
          </p:nvPr>
        </p:nvGraphicFramePr>
        <p:xfrm>
          <a:off x="762000" y="1752601"/>
          <a:ext cx="7543800" cy="2871788"/>
        </p:xfrm>
        <a:graphic>
          <a:graphicData uri="http://schemas.openxmlformats.org/presentationml/2006/ole">
            <mc:AlternateContent xmlns:mc="http://schemas.openxmlformats.org/markup-compatibility/2006">
              <mc:Choice xmlns:v="urn:schemas-microsoft-com:vml" Requires="v">
                <p:oleObj spid="_x0000_s25669" name="Worksheet" r:id="rId3" imgW="6549231" imgH="2392523" progId="Excel.Sheet.12">
                  <p:link updateAutomatic="1"/>
                </p:oleObj>
              </mc:Choice>
              <mc:Fallback>
                <p:oleObj name="Worksheet" r:id="rId3" imgW="6549231" imgH="2392523" progId="Excel.Sheet.12">
                  <p:link updateAutomatic="1"/>
                  <p:pic>
                    <p:nvPicPr>
                      <p:cNvPr id="0" name=""/>
                      <p:cNvPicPr/>
                      <p:nvPr/>
                    </p:nvPicPr>
                    <p:blipFill>
                      <a:blip r:embed="rId4"/>
                      <a:stretch>
                        <a:fillRect/>
                      </a:stretch>
                    </p:blipFill>
                    <p:spPr>
                      <a:xfrm>
                        <a:off x="762000" y="1752601"/>
                        <a:ext cx="7543800" cy="2871788"/>
                      </a:xfrm>
                      <a:prstGeom prst="rect">
                        <a:avLst/>
                      </a:prstGeom>
                    </p:spPr>
                  </p:pic>
                </p:oleObj>
              </mc:Fallback>
            </mc:AlternateContent>
          </a:graphicData>
        </a:graphic>
      </p:graphicFrame>
    </p:spTree>
    <p:extLst>
      <p:ext uri="{BB962C8B-B14F-4D97-AF65-F5344CB8AC3E}">
        <p14:creationId xmlns:p14="http://schemas.microsoft.com/office/powerpoint/2010/main" val="4038473249"/>
      </p:ext>
    </p:ext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1371600" y="1143000"/>
            <a:ext cx="7543800" cy="2209800"/>
          </a:xfrm>
        </p:spPr>
        <p:txBody>
          <a:bodyPr/>
          <a:lstStyle/>
          <a:p>
            <a:pPr algn="ctr"/>
            <a:r>
              <a:rPr lang="en-US" altLang="en-US" sz="4400" dirty="0" smtClean="0"/>
              <a:t>Proposed Issuance of Debt</a:t>
            </a:r>
            <a:endParaRPr lang="en-US" altLang="en-US" sz="4400" dirty="0" smtClean="0"/>
          </a:p>
        </p:txBody>
      </p:sp>
    </p:spTree>
    <p:extLst>
      <p:ext uri="{BB962C8B-B14F-4D97-AF65-F5344CB8AC3E}">
        <p14:creationId xmlns:p14="http://schemas.microsoft.com/office/powerpoint/2010/main" val="1422181717"/>
      </p:ext>
    </p:extLst>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Pine Knoll Shores</a:t>
            </a:r>
            <a:endParaRPr lang="en-US" dirty="0"/>
          </a:p>
        </p:txBody>
      </p:sp>
      <p:sp>
        <p:nvSpPr>
          <p:cNvPr id="3" name="Content Placeholder 2"/>
          <p:cNvSpPr>
            <a:spLocks noGrp="1"/>
          </p:cNvSpPr>
          <p:nvPr>
            <p:ph idx="1"/>
          </p:nvPr>
        </p:nvSpPr>
        <p:spPr/>
        <p:txBody>
          <a:bodyPr/>
          <a:lstStyle/>
          <a:p>
            <a:r>
              <a:rPr lang="en-US" dirty="0" smtClean="0">
                <a:latin typeface="+mj-lt"/>
              </a:rPr>
              <a:t>Design and Permit Phase</a:t>
            </a:r>
          </a:p>
          <a:p>
            <a:r>
              <a:rPr lang="en-AU" sz="1800" dirty="0">
                <a:latin typeface="+mj-lt"/>
                <a:cs typeface="Arial" panose="020B0604020202020204" pitchFamily="34" charset="0"/>
              </a:rPr>
              <a:t>1) </a:t>
            </a:r>
            <a:r>
              <a:rPr lang="en-US" sz="1800" dirty="0">
                <a:latin typeface="+mj-lt"/>
                <a:cs typeface="Arial" panose="020B0604020202020204" pitchFamily="34" charset="0"/>
              </a:rPr>
              <a:t>Finalize the conceptual design Engineering Report, including performing wetlands delineation, geotechnical investigation, and additional survey, as deemed necessary. </a:t>
            </a:r>
            <a:br>
              <a:rPr lang="en-US" sz="1800" dirty="0">
                <a:latin typeface="+mj-lt"/>
                <a:cs typeface="Arial" panose="020B0604020202020204" pitchFamily="34" charset="0"/>
              </a:rPr>
            </a:br>
            <a:r>
              <a:rPr lang="en-US" sz="1800" dirty="0">
                <a:latin typeface="+mj-lt"/>
                <a:cs typeface="Arial" panose="020B0604020202020204" pitchFamily="34" charset="0"/>
              </a:rPr>
              <a:t>2) Finalize the conceptual design plans. </a:t>
            </a:r>
            <a:br>
              <a:rPr lang="en-US" sz="1800" dirty="0">
                <a:latin typeface="+mj-lt"/>
                <a:cs typeface="Arial" panose="020B0604020202020204" pitchFamily="34" charset="0"/>
              </a:rPr>
            </a:br>
            <a:r>
              <a:rPr lang="en-US" sz="1800" dirty="0">
                <a:latin typeface="+mj-lt"/>
                <a:cs typeface="Arial" panose="020B0604020202020204" pitchFamily="34" charset="0"/>
              </a:rPr>
              <a:t>3) Finalize the cost estimate.</a:t>
            </a:r>
            <a:br>
              <a:rPr lang="en-US" sz="1800" dirty="0">
                <a:latin typeface="+mj-lt"/>
                <a:cs typeface="Arial" panose="020B0604020202020204" pitchFamily="34" charset="0"/>
              </a:rPr>
            </a:br>
            <a:r>
              <a:rPr lang="en-US" sz="1800" dirty="0">
                <a:latin typeface="+mj-lt"/>
                <a:cs typeface="Arial" panose="020B0604020202020204" pitchFamily="34" charset="0"/>
              </a:rPr>
              <a:t>4) Prepare the bid documents to contract the work. </a:t>
            </a:r>
            <a:br>
              <a:rPr lang="en-US" sz="1800" dirty="0">
                <a:latin typeface="+mj-lt"/>
                <a:cs typeface="Arial" panose="020B0604020202020204" pitchFamily="34" charset="0"/>
              </a:rPr>
            </a:br>
            <a:r>
              <a:rPr lang="en-US" sz="1800" dirty="0">
                <a:latin typeface="+mj-lt"/>
                <a:cs typeface="Arial" panose="020B0604020202020204" pitchFamily="34" charset="0"/>
              </a:rPr>
              <a:t>5) Prepare permits leading to the construction of the project, which could include NHDES </a:t>
            </a:r>
            <a:r>
              <a:rPr lang="en-US" sz="1800" dirty="0" err="1">
                <a:latin typeface="+mj-lt"/>
                <a:cs typeface="Arial" panose="020B0604020202020204" pitchFamily="34" charset="0"/>
              </a:rPr>
              <a:t>AoT</a:t>
            </a:r>
            <a:r>
              <a:rPr lang="en-US" sz="1800" dirty="0">
                <a:latin typeface="+mj-lt"/>
                <a:cs typeface="Arial" panose="020B0604020202020204" pitchFamily="34" charset="0"/>
              </a:rPr>
              <a:t> (Alternation of Terrain) permit, NHDES </a:t>
            </a:r>
            <a:r>
              <a:rPr lang="en-US" sz="1800" dirty="0" err="1">
                <a:latin typeface="+mj-lt"/>
                <a:cs typeface="Arial" panose="020B0604020202020204" pitchFamily="34" charset="0"/>
              </a:rPr>
              <a:t>Shoreland</a:t>
            </a:r>
            <a:r>
              <a:rPr lang="en-US" sz="1800" dirty="0">
                <a:latin typeface="+mj-lt"/>
                <a:cs typeface="Arial" panose="020B0604020202020204" pitchFamily="34" charset="0"/>
              </a:rPr>
              <a:t> permit, and Town Permits, and USACE Wetlands permit.  </a:t>
            </a:r>
            <a:br>
              <a:rPr lang="en-US" sz="1800" dirty="0">
                <a:latin typeface="+mj-lt"/>
                <a:cs typeface="Arial" panose="020B0604020202020204" pitchFamily="34" charset="0"/>
              </a:rPr>
            </a:br>
            <a:r>
              <a:rPr lang="en-US" sz="1800" dirty="0">
                <a:latin typeface="+mj-lt"/>
                <a:cs typeface="Arial" panose="020B0604020202020204" pitchFamily="34" charset="0"/>
              </a:rPr>
              <a:t/>
            </a:r>
            <a:br>
              <a:rPr lang="en-US" sz="1800" dirty="0">
                <a:latin typeface="+mj-lt"/>
                <a:cs typeface="Arial" panose="020B0604020202020204" pitchFamily="34" charset="0"/>
              </a:rPr>
            </a:br>
            <a:r>
              <a:rPr lang="en-US" sz="1800" dirty="0">
                <a:latin typeface="+mj-lt"/>
                <a:cs typeface="Arial" panose="020B0604020202020204" pitchFamily="34" charset="0"/>
              </a:rPr>
              <a:t>The estimated cost for this scope of work is $266,338 </a:t>
            </a:r>
            <a:r>
              <a:rPr lang="en-US" dirty="0">
                <a:solidFill>
                  <a:schemeClr val="bg1"/>
                </a:solidFill>
                <a:latin typeface="+mj-lt"/>
                <a:cs typeface="Arial" panose="020B0604020202020204" pitchFamily="34" charset="0"/>
              </a:rPr>
              <a:t/>
            </a:r>
            <a:br>
              <a:rPr lang="en-US" dirty="0">
                <a:solidFill>
                  <a:schemeClr val="bg1"/>
                </a:solidFill>
                <a:latin typeface="+mj-lt"/>
                <a:cs typeface="Arial" panose="020B0604020202020204" pitchFamily="34" charset="0"/>
              </a:rPr>
            </a:br>
            <a:endParaRPr lang="en-US" dirty="0">
              <a:latin typeface="+mj-lt"/>
            </a:endParaRPr>
          </a:p>
        </p:txBody>
      </p:sp>
    </p:spTree>
    <p:extLst>
      <p:ext uri="{BB962C8B-B14F-4D97-AF65-F5344CB8AC3E}">
        <p14:creationId xmlns:p14="http://schemas.microsoft.com/office/powerpoint/2010/main" val="1780781634"/>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Purchase of Land	</a:t>
            </a:r>
            <a:endParaRPr lang="en-US" dirty="0"/>
          </a:p>
        </p:txBody>
      </p:sp>
      <p:sp>
        <p:nvSpPr>
          <p:cNvPr id="3" name="Content Placeholder 2"/>
          <p:cNvSpPr>
            <a:spLocks noGrp="1"/>
          </p:cNvSpPr>
          <p:nvPr>
            <p:ph idx="1"/>
          </p:nvPr>
        </p:nvSpPr>
        <p:spPr/>
        <p:txBody>
          <a:bodyPr/>
          <a:lstStyle/>
          <a:p>
            <a:r>
              <a:rPr lang="en-US" dirty="0" smtClean="0"/>
              <a:t>To Be Continued</a:t>
            </a:r>
            <a:endParaRPr lang="en-US" dirty="0"/>
          </a:p>
        </p:txBody>
      </p:sp>
    </p:spTree>
    <p:extLst>
      <p:ext uri="{BB962C8B-B14F-4D97-AF65-F5344CB8AC3E}">
        <p14:creationId xmlns:p14="http://schemas.microsoft.com/office/powerpoint/2010/main" val="513256787"/>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1371600" y="1143000"/>
            <a:ext cx="7543800" cy="2209800"/>
          </a:xfrm>
        </p:spPr>
        <p:txBody>
          <a:bodyPr/>
          <a:lstStyle/>
          <a:p>
            <a:pPr algn="ctr"/>
            <a:r>
              <a:rPr lang="en-US" altLang="en-US" sz="4400" dirty="0"/>
              <a:t>Union Contract</a:t>
            </a:r>
            <a:br>
              <a:rPr lang="en-US" altLang="en-US" sz="4400" dirty="0"/>
            </a:br>
            <a:r>
              <a:rPr lang="en-US" altLang="en-US" sz="4400" dirty="0" smtClean="0"/>
              <a:t>New </a:t>
            </a:r>
            <a:r>
              <a:rPr lang="en-US" altLang="en-US" sz="4400" dirty="0"/>
              <a:t>England Police Benevolent Association </a:t>
            </a:r>
            <a:r>
              <a:rPr lang="en-US" altLang="en-US" sz="4400" dirty="0" smtClean="0"/>
              <a:t>(NEPBA Local 12)</a:t>
            </a:r>
            <a:endParaRPr lang="en-US" altLang="en-US" sz="4400" dirty="0" smtClean="0"/>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2800" dirty="0" smtClean="0"/>
              <a:t>NEPBA </a:t>
            </a:r>
            <a:r>
              <a:rPr lang="en-US" altLang="en-US" sz="2800" dirty="0" smtClean="0"/>
              <a:t>Local 12</a:t>
            </a:r>
            <a:r>
              <a:rPr lang="en-US" altLang="en-US" sz="2800" dirty="0" smtClean="0"/>
              <a:t/>
            </a:r>
            <a:br>
              <a:rPr lang="en-US" altLang="en-US" sz="2800" dirty="0" smtClean="0"/>
            </a:br>
            <a:r>
              <a:rPr lang="en-US" sz="2800" dirty="0"/>
              <a:t>Police Officers, Detectives and Sergeants</a:t>
            </a:r>
            <a:endParaRPr lang="en-US" sz="2800" dirty="0"/>
          </a:p>
        </p:txBody>
      </p:sp>
      <p:sp>
        <p:nvSpPr>
          <p:cNvPr id="3" name="Content Placeholder 2"/>
          <p:cNvSpPr>
            <a:spLocks noGrp="1"/>
          </p:cNvSpPr>
          <p:nvPr>
            <p:ph idx="1"/>
          </p:nvPr>
        </p:nvSpPr>
        <p:spPr/>
        <p:txBody>
          <a:bodyPr/>
          <a:lstStyle/>
          <a:p>
            <a:pPr marL="457200" lvl="1" indent="0">
              <a:buNone/>
            </a:pPr>
            <a:r>
              <a:rPr lang="en-US" b="1" dirty="0" smtClean="0"/>
              <a:t>NEPBA 12</a:t>
            </a:r>
            <a:r>
              <a:rPr lang="en-US" b="1" dirty="0" smtClean="0"/>
              <a:t> </a:t>
            </a:r>
            <a:r>
              <a:rPr lang="en-US" b="1" dirty="0"/>
              <a:t>Contract </a:t>
            </a:r>
            <a:r>
              <a:rPr lang="en-US" b="1" dirty="0" smtClean="0"/>
              <a:t>37 </a:t>
            </a:r>
            <a:r>
              <a:rPr lang="en-US" b="1" dirty="0"/>
              <a:t>Members</a:t>
            </a:r>
            <a:endParaRPr lang="en-US" dirty="0"/>
          </a:p>
          <a:p>
            <a:pPr marL="457200" lvl="1" indent="0">
              <a:buNone/>
            </a:pPr>
            <a:r>
              <a:rPr lang="en-US" sz="2800" b="1" dirty="0" smtClean="0"/>
              <a:t>Three </a:t>
            </a:r>
            <a:r>
              <a:rPr lang="en-US" sz="2800" b="1" dirty="0" smtClean="0"/>
              <a:t>year </a:t>
            </a:r>
            <a:r>
              <a:rPr lang="en-US" sz="2800" b="1" dirty="0"/>
              <a:t>deal </a:t>
            </a:r>
            <a:r>
              <a:rPr lang="en-US" sz="2800" b="1" dirty="0" smtClean="0"/>
              <a:t>totaling </a:t>
            </a:r>
            <a:r>
              <a:rPr lang="en-US" sz="2800" b="1" dirty="0" smtClean="0"/>
              <a:t>$649,468  </a:t>
            </a:r>
            <a:endParaRPr lang="en-US" sz="2800" b="1" dirty="0" smtClean="0"/>
          </a:p>
          <a:p>
            <a:r>
              <a:rPr lang="en-US" sz="1800" b="1" dirty="0"/>
              <a:t>Year 1 </a:t>
            </a:r>
            <a:endParaRPr lang="en-US" sz="1800" b="1" dirty="0" smtClean="0"/>
          </a:p>
          <a:p>
            <a:pPr lvl="1"/>
            <a:r>
              <a:rPr lang="en-US" sz="1600" dirty="0" smtClean="0"/>
              <a:t>New </a:t>
            </a:r>
            <a:r>
              <a:rPr lang="en-US" sz="1600" dirty="0"/>
              <a:t>wage scale Patrol 2% /4% between </a:t>
            </a:r>
            <a:r>
              <a:rPr lang="en-US" sz="1600" dirty="0" smtClean="0"/>
              <a:t>steps</a:t>
            </a:r>
          </a:p>
          <a:p>
            <a:pPr lvl="1"/>
            <a:r>
              <a:rPr lang="en-US" sz="1600" dirty="0" smtClean="0"/>
              <a:t>Everyone </a:t>
            </a:r>
            <a:r>
              <a:rPr lang="en-US" sz="1600" dirty="0"/>
              <a:t>else 2% between </a:t>
            </a:r>
            <a:r>
              <a:rPr lang="en-US" sz="1600" dirty="0" smtClean="0"/>
              <a:t>steps </a:t>
            </a:r>
          </a:p>
          <a:p>
            <a:pPr lvl="1"/>
            <a:r>
              <a:rPr lang="en-US" sz="1600" dirty="0" smtClean="0"/>
              <a:t>3</a:t>
            </a:r>
            <a:r>
              <a:rPr lang="en-US" sz="1600" dirty="0"/>
              <a:t>% plus a wages adjustment as well as a reduction in longevity</a:t>
            </a:r>
          </a:p>
          <a:p>
            <a:r>
              <a:rPr lang="en-US" sz="1800" b="1" dirty="0"/>
              <a:t>Year </a:t>
            </a:r>
            <a:r>
              <a:rPr lang="en-US" sz="1800" b="1" dirty="0" smtClean="0"/>
              <a:t>2: </a:t>
            </a:r>
            <a:r>
              <a:rPr lang="en-US" sz="1800" dirty="0" smtClean="0"/>
              <a:t>3</a:t>
            </a:r>
            <a:r>
              <a:rPr lang="en-US" sz="1800" dirty="0"/>
              <a:t>% plus a wage adjustment No Longevity</a:t>
            </a:r>
          </a:p>
          <a:p>
            <a:r>
              <a:rPr lang="en-US" sz="1800" b="1" dirty="0" smtClean="0"/>
              <a:t>Year </a:t>
            </a:r>
            <a:r>
              <a:rPr lang="en-US" sz="1800" b="1" dirty="0"/>
              <a:t>3: </a:t>
            </a:r>
            <a:r>
              <a:rPr lang="en-US" sz="1800" dirty="0" smtClean="0"/>
              <a:t>3 </a:t>
            </a:r>
            <a:r>
              <a:rPr lang="en-US" sz="1800" dirty="0"/>
              <a:t>% plus wage adjustment No Longevity</a:t>
            </a:r>
          </a:p>
          <a:p>
            <a:endParaRPr lang="en-US" dirty="0"/>
          </a:p>
        </p:txBody>
      </p:sp>
    </p:spTree>
    <p:extLst>
      <p:ext uri="{BB962C8B-B14F-4D97-AF65-F5344CB8AC3E}">
        <p14:creationId xmlns:p14="http://schemas.microsoft.com/office/powerpoint/2010/main" val="1291191861"/>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2800" dirty="0"/>
              <a:t>NEPBA Local 12</a:t>
            </a:r>
            <a:br>
              <a:rPr lang="en-US" altLang="en-US" sz="2800" dirty="0"/>
            </a:br>
            <a:r>
              <a:rPr lang="en-US" sz="2800" dirty="0"/>
              <a:t>Police Officers, Detectives and Sergeants</a:t>
            </a:r>
          </a:p>
        </p:txBody>
      </p:sp>
      <p:graphicFrame>
        <p:nvGraphicFramePr>
          <p:cNvPr id="6" name="Object 5"/>
          <p:cNvGraphicFramePr>
            <a:graphicFrameLocks noChangeAspect="1"/>
          </p:cNvGraphicFramePr>
          <p:nvPr>
            <p:extLst>
              <p:ext uri="{D42A27DB-BD31-4B8C-83A1-F6EECF244321}">
                <p14:modId xmlns:p14="http://schemas.microsoft.com/office/powerpoint/2010/main" val="1026333899"/>
              </p:ext>
            </p:extLst>
          </p:nvPr>
        </p:nvGraphicFramePr>
        <p:xfrm>
          <a:off x="762000" y="1538288"/>
          <a:ext cx="7620000" cy="5014912"/>
        </p:xfrm>
        <a:graphic>
          <a:graphicData uri="http://schemas.openxmlformats.org/presentationml/2006/ole">
            <mc:AlternateContent xmlns:mc="http://schemas.openxmlformats.org/markup-compatibility/2006">
              <mc:Choice xmlns:v="urn:schemas-microsoft-com:vml" Requires="v">
                <p:oleObj spid="_x0000_s30735" name="Document" r:id="rId3" imgW="5956042" imgH="3779790" progId="Word.Document.12">
                  <p:link updateAutomatic="1"/>
                </p:oleObj>
              </mc:Choice>
              <mc:Fallback>
                <p:oleObj name="Document" r:id="rId3" imgW="5956042" imgH="3779790" progId="Word.Document.12">
                  <p:link updateAutomatic="1"/>
                  <p:pic>
                    <p:nvPicPr>
                      <p:cNvPr id="0" name=""/>
                      <p:cNvPicPr/>
                      <p:nvPr/>
                    </p:nvPicPr>
                    <p:blipFill>
                      <a:blip r:embed="rId4"/>
                      <a:stretch>
                        <a:fillRect/>
                      </a:stretch>
                    </p:blipFill>
                    <p:spPr>
                      <a:xfrm>
                        <a:off x="762000" y="1538288"/>
                        <a:ext cx="7620000" cy="5014912"/>
                      </a:xfrm>
                      <a:prstGeom prst="rect">
                        <a:avLst/>
                      </a:prstGeom>
                    </p:spPr>
                  </p:pic>
                </p:oleObj>
              </mc:Fallback>
            </mc:AlternateContent>
          </a:graphicData>
        </a:graphic>
      </p:graphicFrame>
    </p:spTree>
    <p:extLst>
      <p:ext uri="{BB962C8B-B14F-4D97-AF65-F5344CB8AC3E}">
        <p14:creationId xmlns:p14="http://schemas.microsoft.com/office/powerpoint/2010/main" val="4290254758"/>
      </p:ext>
    </p:extLst>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3524"/>
            <a:ext cx="7772400" cy="1143000"/>
          </a:xfrm>
        </p:spPr>
        <p:txBody>
          <a:bodyPr/>
          <a:lstStyle/>
          <a:p>
            <a:pPr algn="ctr"/>
            <a:r>
              <a:rPr lang="en-US" altLang="en-US" sz="3600" dirty="0"/>
              <a:t>NEPBA Local 12</a:t>
            </a:r>
            <a:br>
              <a:rPr lang="en-US" altLang="en-US" sz="3600" dirty="0"/>
            </a:br>
            <a:r>
              <a:rPr lang="en-US" sz="3600" dirty="0"/>
              <a:t>Police Officers, Detectives and Sergeants</a:t>
            </a:r>
          </a:p>
        </p:txBody>
      </p:sp>
      <p:graphicFrame>
        <p:nvGraphicFramePr>
          <p:cNvPr id="6" name="Object 5"/>
          <p:cNvGraphicFramePr>
            <a:graphicFrameLocks noChangeAspect="1"/>
          </p:cNvGraphicFramePr>
          <p:nvPr>
            <p:extLst>
              <p:ext uri="{D42A27DB-BD31-4B8C-83A1-F6EECF244321}">
                <p14:modId xmlns:p14="http://schemas.microsoft.com/office/powerpoint/2010/main" val="3409616249"/>
              </p:ext>
            </p:extLst>
          </p:nvPr>
        </p:nvGraphicFramePr>
        <p:xfrm>
          <a:off x="990600" y="1600200"/>
          <a:ext cx="7467600" cy="5029200"/>
        </p:xfrm>
        <a:graphic>
          <a:graphicData uri="http://schemas.openxmlformats.org/presentationml/2006/ole">
            <mc:AlternateContent xmlns:mc="http://schemas.openxmlformats.org/markup-compatibility/2006">
              <mc:Choice xmlns:v="urn:schemas-microsoft-com:vml" Requires="v">
                <p:oleObj spid="_x0000_s31759" name="Document" r:id="rId3" imgW="5956042" imgH="4638179" progId="Word.Document.12">
                  <p:link updateAutomatic="1"/>
                </p:oleObj>
              </mc:Choice>
              <mc:Fallback>
                <p:oleObj name="Document" r:id="rId3" imgW="5956042" imgH="4638179" progId="Word.Document.12">
                  <p:link updateAutomatic="1"/>
                  <p:pic>
                    <p:nvPicPr>
                      <p:cNvPr id="0" name=""/>
                      <p:cNvPicPr/>
                      <p:nvPr/>
                    </p:nvPicPr>
                    <p:blipFill>
                      <a:blip r:embed="rId4"/>
                      <a:stretch>
                        <a:fillRect/>
                      </a:stretch>
                    </p:blipFill>
                    <p:spPr>
                      <a:xfrm>
                        <a:off x="990600" y="1600200"/>
                        <a:ext cx="7467600" cy="5029200"/>
                      </a:xfrm>
                      <a:prstGeom prst="rect">
                        <a:avLst/>
                      </a:prstGeom>
                    </p:spPr>
                  </p:pic>
                </p:oleObj>
              </mc:Fallback>
            </mc:AlternateContent>
          </a:graphicData>
        </a:graphic>
      </p:graphicFrame>
    </p:spTree>
    <p:extLst>
      <p:ext uri="{BB962C8B-B14F-4D97-AF65-F5344CB8AC3E}">
        <p14:creationId xmlns:p14="http://schemas.microsoft.com/office/powerpoint/2010/main" val="3609364286"/>
      </p:ext>
    </p:ext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3600" dirty="0"/>
              <a:t>NEPBA Local 12</a:t>
            </a:r>
            <a:br>
              <a:rPr lang="en-US" altLang="en-US" sz="3600" dirty="0"/>
            </a:br>
            <a:r>
              <a:rPr lang="en-US" sz="3600" dirty="0"/>
              <a:t>Police Officers, Detectives and Sergeants</a:t>
            </a:r>
          </a:p>
        </p:txBody>
      </p:sp>
      <p:graphicFrame>
        <p:nvGraphicFramePr>
          <p:cNvPr id="3" name="Object 2"/>
          <p:cNvGraphicFramePr>
            <a:graphicFrameLocks noChangeAspect="1"/>
          </p:cNvGraphicFramePr>
          <p:nvPr>
            <p:extLst>
              <p:ext uri="{D42A27DB-BD31-4B8C-83A1-F6EECF244321}">
                <p14:modId xmlns:p14="http://schemas.microsoft.com/office/powerpoint/2010/main" val="112801749"/>
              </p:ext>
            </p:extLst>
          </p:nvPr>
        </p:nvGraphicFramePr>
        <p:xfrm>
          <a:off x="838200" y="1601788"/>
          <a:ext cx="7620000" cy="4646612"/>
        </p:xfrm>
        <a:graphic>
          <a:graphicData uri="http://schemas.openxmlformats.org/presentationml/2006/ole">
            <mc:AlternateContent xmlns:mc="http://schemas.openxmlformats.org/markup-compatibility/2006">
              <mc:Choice xmlns:v="urn:schemas-microsoft-com:vml" Requires="v">
                <p:oleObj spid="_x0000_s32782" name="Document" r:id="rId3" imgW="5956042" imgH="3654901" progId="Word.Document.12">
                  <p:link updateAutomatic="1"/>
                </p:oleObj>
              </mc:Choice>
              <mc:Fallback>
                <p:oleObj name="Document" r:id="rId3" imgW="5956042" imgH="3654901" progId="Word.Document.12">
                  <p:link updateAutomatic="1"/>
                  <p:pic>
                    <p:nvPicPr>
                      <p:cNvPr id="0" name=""/>
                      <p:cNvPicPr/>
                      <p:nvPr/>
                    </p:nvPicPr>
                    <p:blipFill>
                      <a:blip r:embed="rId4"/>
                      <a:stretch>
                        <a:fillRect/>
                      </a:stretch>
                    </p:blipFill>
                    <p:spPr>
                      <a:xfrm>
                        <a:off x="838200" y="1601788"/>
                        <a:ext cx="7620000" cy="4646612"/>
                      </a:xfrm>
                      <a:prstGeom prst="rect">
                        <a:avLst/>
                      </a:prstGeom>
                    </p:spPr>
                  </p:pic>
                </p:oleObj>
              </mc:Fallback>
            </mc:AlternateContent>
          </a:graphicData>
        </a:graphic>
      </p:graphicFrame>
    </p:spTree>
    <p:extLst>
      <p:ext uri="{BB962C8B-B14F-4D97-AF65-F5344CB8AC3E}">
        <p14:creationId xmlns:p14="http://schemas.microsoft.com/office/powerpoint/2010/main" val="2686133920"/>
      </p:ext>
    </p:extLst>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Costing Summary</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509829754"/>
              </p:ext>
            </p:extLst>
          </p:nvPr>
        </p:nvGraphicFramePr>
        <p:xfrm>
          <a:off x="1066800" y="1524000"/>
          <a:ext cx="6248399" cy="5257800"/>
        </p:xfrm>
        <a:graphic>
          <a:graphicData uri="http://schemas.openxmlformats.org/presentationml/2006/ole">
            <mc:AlternateContent xmlns:mc="http://schemas.openxmlformats.org/markup-compatibility/2006">
              <mc:Choice xmlns:v="urn:schemas-microsoft-com:vml" Requires="v">
                <p:oleObj spid="_x0000_s28708" name="Worksheet" r:id="rId3" imgW="4252173" imgH="8176150" progId="Excel.Sheet.12">
                  <p:link updateAutomatic="1"/>
                </p:oleObj>
              </mc:Choice>
              <mc:Fallback>
                <p:oleObj name="Worksheet" r:id="rId3" imgW="4252173" imgH="8176150" progId="Excel.Sheet.12">
                  <p:link updateAutomatic="1"/>
                  <p:pic>
                    <p:nvPicPr>
                      <p:cNvPr id="0" name=""/>
                      <p:cNvPicPr/>
                      <p:nvPr/>
                    </p:nvPicPr>
                    <p:blipFill>
                      <a:blip r:embed="rId4"/>
                      <a:stretch>
                        <a:fillRect/>
                      </a:stretch>
                    </p:blipFill>
                    <p:spPr>
                      <a:xfrm>
                        <a:off x="1066800" y="1524000"/>
                        <a:ext cx="6248399" cy="5257800"/>
                      </a:xfrm>
                      <a:prstGeom prst="rect">
                        <a:avLst/>
                      </a:prstGeom>
                    </p:spPr>
                  </p:pic>
                </p:oleObj>
              </mc:Fallback>
            </mc:AlternateContent>
          </a:graphicData>
        </a:graphic>
      </p:graphicFrame>
    </p:spTree>
    <p:extLst>
      <p:ext uri="{BB962C8B-B14F-4D97-AF65-F5344CB8AC3E}">
        <p14:creationId xmlns:p14="http://schemas.microsoft.com/office/powerpoint/2010/main" val="3329143446"/>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228600"/>
            <a:ext cx="7772400" cy="1192213"/>
          </a:xfrm>
        </p:spPr>
        <p:txBody>
          <a:bodyPr/>
          <a:lstStyle/>
          <a:p>
            <a:pPr algn="ctr"/>
            <a:r>
              <a:rPr lang="en-US" altLang="en-US" dirty="0" smtClean="0"/>
              <a:t>Estimated 2023 Tax Rate Summary</a:t>
            </a:r>
          </a:p>
        </p:txBody>
      </p:sp>
      <p:graphicFrame>
        <p:nvGraphicFramePr>
          <p:cNvPr id="2" name="Object 1"/>
          <p:cNvGraphicFramePr>
            <a:graphicFrameLocks noChangeAspect="1"/>
          </p:cNvGraphicFramePr>
          <p:nvPr>
            <p:extLst>
              <p:ext uri="{D42A27DB-BD31-4B8C-83A1-F6EECF244321}">
                <p14:modId xmlns:p14="http://schemas.microsoft.com/office/powerpoint/2010/main" val="3182549993"/>
              </p:ext>
            </p:extLst>
          </p:nvPr>
        </p:nvGraphicFramePr>
        <p:xfrm>
          <a:off x="719138" y="1676399"/>
          <a:ext cx="7707312" cy="4664075"/>
        </p:xfrm>
        <a:graphic>
          <a:graphicData uri="http://schemas.openxmlformats.org/presentationml/2006/ole">
            <mc:AlternateContent xmlns:mc="http://schemas.openxmlformats.org/markup-compatibility/2006">
              <mc:Choice xmlns:v="urn:schemas-microsoft-com:vml" Requires="v">
                <p:oleObj spid="_x0000_s4189" name="Worksheet" r:id="rId3" imgW="7707754" imgH="5821806" progId="Excel.Sheet.12">
                  <p:link updateAutomatic="1"/>
                </p:oleObj>
              </mc:Choice>
              <mc:Fallback>
                <p:oleObj name="Worksheet" r:id="rId3" imgW="7707754" imgH="5821806" progId="Excel.Sheet.12">
                  <p:link updateAutomatic="1"/>
                  <p:pic>
                    <p:nvPicPr>
                      <p:cNvPr id="0" name=""/>
                      <p:cNvPicPr/>
                      <p:nvPr/>
                    </p:nvPicPr>
                    <p:blipFill>
                      <a:blip r:embed="rId4"/>
                      <a:stretch>
                        <a:fillRect/>
                      </a:stretch>
                    </p:blipFill>
                    <p:spPr>
                      <a:xfrm>
                        <a:off x="719138" y="1676399"/>
                        <a:ext cx="7707312" cy="4664075"/>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990600" y="1143000"/>
            <a:ext cx="7924800" cy="1524000"/>
          </a:xfrm>
        </p:spPr>
        <p:txBody>
          <a:bodyPr/>
          <a:lstStyle/>
          <a:p>
            <a:pPr algn="ctr"/>
            <a:r>
              <a:rPr lang="en-US" altLang="en-US" sz="3600" dirty="0" smtClean="0"/>
              <a:t>Union </a:t>
            </a:r>
            <a:r>
              <a:rPr lang="en-US" altLang="en-US" sz="3600" dirty="0"/>
              <a:t>Contract</a:t>
            </a:r>
            <a:br>
              <a:rPr lang="en-US" altLang="en-US" sz="3600" dirty="0"/>
            </a:br>
            <a:r>
              <a:rPr lang="en-US" altLang="en-US" sz="3600" dirty="0"/>
              <a:t>New England </a:t>
            </a:r>
            <a:r>
              <a:rPr lang="en-US" altLang="en-US" sz="3600" dirty="0" smtClean="0"/>
              <a:t>Police </a:t>
            </a:r>
            <a:r>
              <a:rPr lang="en-US" altLang="en-US" sz="3600" dirty="0"/>
              <a:t>Benevolent </a:t>
            </a:r>
            <a:r>
              <a:rPr lang="en-US" altLang="en-US" sz="3600" dirty="0" smtClean="0"/>
              <a:t>Association </a:t>
            </a:r>
            <a:r>
              <a:rPr lang="en-US" altLang="en-US" sz="3600" dirty="0"/>
              <a:t>(NEPBA Local </a:t>
            </a:r>
            <a:r>
              <a:rPr lang="en-US" altLang="en-US" sz="3600" dirty="0" smtClean="0"/>
              <a:t>112</a:t>
            </a:r>
            <a:r>
              <a:rPr lang="en-US" altLang="en-US" sz="3600" dirty="0"/>
              <a:t>)</a:t>
            </a:r>
            <a:endParaRPr lang="en-US" altLang="en-US" sz="3600" dirty="0" smtClean="0"/>
          </a:p>
        </p:txBody>
      </p:sp>
    </p:spTree>
    <p:extLst>
      <p:ext uri="{BB962C8B-B14F-4D97-AF65-F5344CB8AC3E}">
        <p14:creationId xmlns:p14="http://schemas.microsoft.com/office/powerpoint/2010/main" val="218152831"/>
      </p:ext>
    </p:extLst>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2800" dirty="0" smtClean="0"/>
              <a:t>NEPBA </a:t>
            </a:r>
            <a:r>
              <a:rPr lang="en-US" altLang="en-US" sz="2800" dirty="0"/>
              <a:t>L</a:t>
            </a:r>
            <a:r>
              <a:rPr lang="en-US" altLang="en-US" sz="2800" dirty="0" smtClean="0"/>
              <a:t>ocal </a:t>
            </a:r>
            <a:r>
              <a:rPr lang="en-US" altLang="en-US" sz="2800" dirty="0" smtClean="0"/>
              <a:t>112</a:t>
            </a:r>
            <a:r>
              <a:rPr lang="en-US" altLang="en-US" sz="2800" dirty="0" smtClean="0"/>
              <a:t/>
            </a:r>
            <a:br>
              <a:rPr lang="en-US" altLang="en-US" sz="2800" dirty="0" smtClean="0"/>
            </a:br>
            <a:r>
              <a:rPr lang="en-US" sz="2800" dirty="0"/>
              <a:t>Dispatchers, and Police office staff</a:t>
            </a:r>
            <a:endParaRPr lang="en-US" sz="2800" dirty="0"/>
          </a:p>
        </p:txBody>
      </p:sp>
      <p:sp>
        <p:nvSpPr>
          <p:cNvPr id="3" name="Content Placeholder 2"/>
          <p:cNvSpPr>
            <a:spLocks noGrp="1"/>
          </p:cNvSpPr>
          <p:nvPr>
            <p:ph idx="1"/>
          </p:nvPr>
        </p:nvSpPr>
        <p:spPr/>
        <p:txBody>
          <a:bodyPr/>
          <a:lstStyle/>
          <a:p>
            <a:pPr marL="0" indent="0">
              <a:buNone/>
            </a:pPr>
            <a:r>
              <a:rPr lang="en-US" sz="2400" b="1" dirty="0" smtClean="0"/>
              <a:t>NEPBA </a:t>
            </a:r>
            <a:r>
              <a:rPr lang="en-US" sz="2400" b="1" dirty="0" smtClean="0"/>
              <a:t>Contract 12 </a:t>
            </a:r>
            <a:r>
              <a:rPr lang="en-US" sz="2400" b="1" dirty="0"/>
              <a:t>Members</a:t>
            </a:r>
            <a:endParaRPr lang="en-US" sz="2400" dirty="0"/>
          </a:p>
          <a:p>
            <a:pPr marL="0" indent="0">
              <a:buNone/>
            </a:pPr>
            <a:r>
              <a:rPr lang="en-US" sz="2400" b="1" dirty="0" smtClean="0"/>
              <a:t>Four </a:t>
            </a:r>
            <a:r>
              <a:rPr lang="en-US" sz="2400" b="1" dirty="0"/>
              <a:t>year deal totaling </a:t>
            </a:r>
            <a:r>
              <a:rPr lang="en-US" sz="2400" b="1" dirty="0" smtClean="0"/>
              <a:t>$146,213</a:t>
            </a:r>
            <a:endParaRPr lang="en-US" sz="2400" b="1" dirty="0" smtClean="0"/>
          </a:p>
          <a:p>
            <a:r>
              <a:rPr lang="en-US" sz="1600" dirty="0"/>
              <a:t>Year </a:t>
            </a:r>
            <a:r>
              <a:rPr lang="en-US" sz="1600" dirty="0" smtClean="0"/>
              <a:t>1</a:t>
            </a:r>
          </a:p>
          <a:p>
            <a:pPr lvl="1"/>
            <a:r>
              <a:rPr lang="en-US" sz="1600" dirty="0" smtClean="0"/>
              <a:t>Dispatchers </a:t>
            </a:r>
            <a:r>
              <a:rPr lang="en-US" sz="1600" dirty="0"/>
              <a:t>3% plus $1.20 </a:t>
            </a:r>
            <a:r>
              <a:rPr lang="en-US" sz="1600" dirty="0" smtClean="0"/>
              <a:t>adjustment and added </a:t>
            </a:r>
            <a:r>
              <a:rPr lang="en-US" sz="1600" dirty="0"/>
              <a:t>5yr and 10 year </a:t>
            </a:r>
            <a:r>
              <a:rPr lang="en-US" sz="1600" dirty="0" smtClean="0"/>
              <a:t>step</a:t>
            </a:r>
          </a:p>
          <a:p>
            <a:pPr lvl="1"/>
            <a:r>
              <a:rPr lang="en-US" sz="1600" dirty="0" smtClean="0"/>
              <a:t>Records Clerk 3%</a:t>
            </a:r>
          </a:p>
          <a:p>
            <a:pPr lvl="1"/>
            <a:r>
              <a:rPr lang="en-US" sz="1600" dirty="0" smtClean="0"/>
              <a:t>Prosecutors Secretary 3% plus $1 adjustment</a:t>
            </a:r>
          </a:p>
          <a:p>
            <a:r>
              <a:rPr lang="en-US" sz="1600" dirty="0" smtClean="0"/>
              <a:t>Year 2</a:t>
            </a:r>
          </a:p>
          <a:p>
            <a:pPr lvl="1"/>
            <a:r>
              <a:rPr lang="en-US" sz="1400" dirty="0" smtClean="0"/>
              <a:t>Dispatchers 3% plus $.75 adjustment </a:t>
            </a:r>
          </a:p>
          <a:p>
            <a:pPr lvl="1"/>
            <a:r>
              <a:rPr lang="en-US" sz="1400" dirty="0" smtClean="0"/>
              <a:t>Records Clerk and Prosecutors Secretary 3% </a:t>
            </a:r>
          </a:p>
          <a:p>
            <a:r>
              <a:rPr lang="en-US" sz="1600" dirty="0" smtClean="0"/>
              <a:t>Year </a:t>
            </a:r>
            <a:r>
              <a:rPr lang="en-US" sz="1600" dirty="0"/>
              <a:t>3: </a:t>
            </a:r>
            <a:endParaRPr lang="en-US" sz="1600" dirty="0" smtClean="0"/>
          </a:p>
          <a:p>
            <a:pPr lvl="1"/>
            <a:r>
              <a:rPr lang="en-US" sz="1400" dirty="0" smtClean="0"/>
              <a:t>Dispatchers </a:t>
            </a:r>
            <a:r>
              <a:rPr lang="en-US" sz="1400" dirty="0"/>
              <a:t>3</a:t>
            </a:r>
            <a:r>
              <a:rPr lang="en-US" sz="1400" dirty="0" smtClean="0"/>
              <a:t>%</a:t>
            </a:r>
          </a:p>
          <a:p>
            <a:pPr lvl="1"/>
            <a:r>
              <a:rPr lang="en-US" sz="1400" dirty="0" smtClean="0"/>
              <a:t>Records </a:t>
            </a:r>
            <a:r>
              <a:rPr lang="en-US" sz="1400" dirty="0"/>
              <a:t>Clerk and Prosecutors Secretary 3%  plus $.</a:t>
            </a:r>
            <a:r>
              <a:rPr lang="en-US" sz="1400" dirty="0" smtClean="0"/>
              <a:t>50</a:t>
            </a:r>
          </a:p>
          <a:p>
            <a:r>
              <a:rPr lang="en-US" sz="1600" dirty="0"/>
              <a:t>Year </a:t>
            </a:r>
            <a:r>
              <a:rPr lang="en-US" sz="1600" dirty="0" smtClean="0"/>
              <a:t>4</a:t>
            </a:r>
          </a:p>
          <a:p>
            <a:pPr lvl="1"/>
            <a:r>
              <a:rPr lang="en-US" sz="1400" dirty="0" smtClean="0"/>
              <a:t>Dispatchers</a:t>
            </a:r>
            <a:r>
              <a:rPr lang="en-US" sz="1400" dirty="0"/>
              <a:t>, Records Clerk and Prosecutors Secretary 3%  </a:t>
            </a:r>
          </a:p>
          <a:p>
            <a:endParaRPr lang="en-US" dirty="0"/>
          </a:p>
          <a:p>
            <a:endParaRPr lang="en-US" sz="2400" dirty="0"/>
          </a:p>
        </p:txBody>
      </p:sp>
    </p:spTree>
    <p:extLst>
      <p:ext uri="{BB962C8B-B14F-4D97-AF65-F5344CB8AC3E}">
        <p14:creationId xmlns:p14="http://schemas.microsoft.com/office/powerpoint/2010/main" val="4087203234"/>
      </p:ext>
    </p:extLst>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000" dirty="0"/>
              <a:t>NEPBA Local 112</a:t>
            </a:r>
            <a:br>
              <a:rPr lang="en-US" altLang="en-US" sz="4000" dirty="0"/>
            </a:br>
            <a:r>
              <a:rPr lang="en-US" sz="4000" dirty="0"/>
              <a:t>Dispatchers, and Police office staff</a:t>
            </a:r>
            <a:endParaRPr lang="en-US" dirty="0"/>
          </a:p>
        </p:txBody>
      </p:sp>
      <p:sp>
        <p:nvSpPr>
          <p:cNvPr id="3" name="Content Placeholder 2"/>
          <p:cNvSpPr>
            <a:spLocks noGrp="1"/>
          </p:cNvSpPr>
          <p:nvPr>
            <p:ph idx="1"/>
          </p:nvPr>
        </p:nvSpPr>
        <p:spPr/>
        <p:txBody>
          <a:bodyPr/>
          <a:lstStyle/>
          <a:p>
            <a:pPr lvl="0"/>
            <a:r>
              <a:rPr lang="en-US" sz="1800" b="1" dirty="0"/>
              <a:t>Article XI (Wages and Salaries), Paragraph 7 – Shift Differential</a:t>
            </a:r>
            <a:endParaRPr lang="en-US" sz="1800" dirty="0"/>
          </a:p>
          <a:p>
            <a:pPr lvl="1"/>
            <a:r>
              <a:rPr lang="en-US" sz="1600" dirty="0"/>
              <a:t>Increase Shift Differential by $0.25/hr.</a:t>
            </a:r>
          </a:p>
          <a:p>
            <a:pPr lvl="1"/>
            <a:r>
              <a:rPr lang="en-US" sz="1600" dirty="0"/>
              <a:t>Include PT Dispatcher</a:t>
            </a:r>
          </a:p>
          <a:p>
            <a:pPr lvl="0"/>
            <a:r>
              <a:rPr lang="en-US" sz="1800" b="1" dirty="0"/>
              <a:t>ARTICLE XII:  WAGES AND SALARIES </a:t>
            </a:r>
            <a:endParaRPr lang="en-US" sz="1800" dirty="0"/>
          </a:p>
          <a:p>
            <a:pPr lvl="1"/>
            <a:r>
              <a:rPr lang="en-US" sz="1600" dirty="0"/>
              <a:t>Training Stipend: Increase by $</a:t>
            </a:r>
            <a:r>
              <a:rPr lang="en-US" sz="1600" dirty="0" smtClean="0"/>
              <a:t>0.50/ hr.</a:t>
            </a:r>
            <a:endParaRPr lang="en-US" sz="1600" dirty="0"/>
          </a:p>
          <a:p>
            <a:pPr lvl="0"/>
            <a:r>
              <a:rPr lang="en-US" sz="1800" b="1" dirty="0"/>
              <a:t>ARTICLE XVI:  LEAVE OF ABSENCE</a:t>
            </a:r>
            <a:endParaRPr lang="en-US" sz="1800" dirty="0"/>
          </a:p>
          <a:p>
            <a:pPr lvl="1"/>
            <a:r>
              <a:rPr lang="en-US" sz="1800" dirty="0"/>
              <a:t>Bereavement Leave changed to be in line with non-union</a:t>
            </a:r>
          </a:p>
          <a:p>
            <a:pPr lvl="1"/>
            <a:r>
              <a:rPr lang="en-US" sz="1800" dirty="0"/>
              <a:t>Family Medical Leave – Remove from majority of language from CBA and follow Town Policy and the Law</a:t>
            </a:r>
          </a:p>
          <a:p>
            <a:pPr lvl="1"/>
            <a:r>
              <a:rPr lang="en-US" sz="1800" dirty="0"/>
              <a:t>Military Leave – Follow Town Policy and the Law</a:t>
            </a:r>
          </a:p>
          <a:p>
            <a:pPr lvl="1"/>
            <a:r>
              <a:rPr lang="en-US" sz="1800" dirty="0"/>
              <a:t>Maternity Leave – Remove language and follow Town Policy and the Law</a:t>
            </a:r>
          </a:p>
          <a:p>
            <a:endParaRPr lang="en-US" dirty="0"/>
          </a:p>
        </p:txBody>
      </p:sp>
    </p:spTree>
    <p:extLst>
      <p:ext uri="{BB962C8B-B14F-4D97-AF65-F5344CB8AC3E}">
        <p14:creationId xmlns:p14="http://schemas.microsoft.com/office/powerpoint/2010/main" val="2016127138"/>
      </p:ext>
    </p:extLst>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Costing Summary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26836878"/>
              </p:ext>
            </p:extLst>
          </p:nvPr>
        </p:nvGraphicFramePr>
        <p:xfrm>
          <a:off x="1371600" y="1524000"/>
          <a:ext cx="7391400" cy="5334000"/>
        </p:xfrm>
        <a:graphic>
          <a:graphicData uri="http://schemas.openxmlformats.org/presentationml/2006/ole">
            <mc:AlternateContent xmlns:mc="http://schemas.openxmlformats.org/markup-compatibility/2006">
              <mc:Choice xmlns:v="urn:schemas-microsoft-com:vml" Requires="v">
                <p:oleObj spid="_x0000_s26681" name="Worksheet" r:id="rId3" imgW="5646314" imgH="8762827" progId="Excel.Sheet.12">
                  <p:link updateAutomatic="1"/>
                </p:oleObj>
              </mc:Choice>
              <mc:Fallback>
                <p:oleObj name="Worksheet" r:id="rId3" imgW="5646314" imgH="8762827" progId="Excel.Sheet.12">
                  <p:link updateAutomatic="1"/>
                  <p:pic>
                    <p:nvPicPr>
                      <p:cNvPr id="0" name=""/>
                      <p:cNvPicPr/>
                      <p:nvPr/>
                    </p:nvPicPr>
                    <p:blipFill>
                      <a:blip r:embed="rId4"/>
                      <a:stretch>
                        <a:fillRect/>
                      </a:stretch>
                    </p:blipFill>
                    <p:spPr>
                      <a:xfrm>
                        <a:off x="1371600" y="1524000"/>
                        <a:ext cx="7391400" cy="5334000"/>
                      </a:xfrm>
                      <a:prstGeom prst="rect">
                        <a:avLst/>
                      </a:prstGeom>
                    </p:spPr>
                  </p:pic>
                </p:oleObj>
              </mc:Fallback>
            </mc:AlternateContent>
          </a:graphicData>
        </a:graphic>
      </p:graphicFrame>
    </p:spTree>
    <p:extLst>
      <p:ext uri="{BB962C8B-B14F-4D97-AF65-F5344CB8AC3E}">
        <p14:creationId xmlns:p14="http://schemas.microsoft.com/office/powerpoint/2010/main" val="1967595438"/>
      </p:ext>
    </p:extLst>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1066800" y="1143000"/>
            <a:ext cx="7848600" cy="2209800"/>
          </a:xfrm>
        </p:spPr>
        <p:txBody>
          <a:bodyPr/>
          <a:lstStyle/>
          <a:p>
            <a:pPr algn="ctr"/>
            <a:r>
              <a:rPr lang="en-US" altLang="en-US" sz="3600" dirty="0"/>
              <a:t>Union Contract</a:t>
            </a:r>
            <a:br>
              <a:rPr lang="en-US" altLang="en-US" sz="3600" dirty="0"/>
            </a:br>
            <a:r>
              <a:rPr lang="en-US" altLang="en-US" sz="3600" dirty="0" smtClean="0"/>
              <a:t>Teamster (Local 633)</a:t>
            </a:r>
            <a:endParaRPr lang="en-US" altLang="en-US" sz="3600" dirty="0" smtClean="0"/>
          </a:p>
        </p:txBody>
      </p:sp>
    </p:spTree>
    <p:extLst>
      <p:ext uri="{BB962C8B-B14F-4D97-AF65-F5344CB8AC3E}">
        <p14:creationId xmlns:p14="http://schemas.microsoft.com/office/powerpoint/2010/main" val="921239331"/>
      </p:ext>
    </p:extLst>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pPr algn="ctr"/>
            <a:r>
              <a:rPr lang="en-US" altLang="en-US" sz="2800" dirty="0"/>
              <a:t>Teamsters Local 633</a:t>
            </a:r>
            <a:br>
              <a:rPr lang="en-US" altLang="en-US" sz="2800" dirty="0"/>
            </a:br>
            <a:r>
              <a:rPr lang="en-US" altLang="en-US" sz="2800" dirty="0"/>
              <a:t>DPW Supervisors and </a:t>
            </a:r>
            <a:r>
              <a:rPr lang="en-US" altLang="en-US" sz="2800" dirty="0" err="1"/>
              <a:t>Secreataries</a:t>
            </a:r>
            <a:r>
              <a:rPr lang="en-US" altLang="en-US" sz="2800" dirty="0"/>
              <a:t> (Highway, Solid Waste, Equipment Maintenance and Wastewater)</a:t>
            </a:r>
            <a:endParaRPr lang="en-US" sz="2800" dirty="0"/>
          </a:p>
        </p:txBody>
      </p:sp>
      <p:sp>
        <p:nvSpPr>
          <p:cNvPr id="3" name="Content Placeholder 2"/>
          <p:cNvSpPr>
            <a:spLocks noGrp="1"/>
          </p:cNvSpPr>
          <p:nvPr>
            <p:ph idx="1"/>
          </p:nvPr>
        </p:nvSpPr>
        <p:spPr/>
        <p:txBody>
          <a:bodyPr/>
          <a:lstStyle/>
          <a:p>
            <a:pPr marL="0" indent="0">
              <a:buNone/>
            </a:pPr>
            <a:r>
              <a:rPr lang="en-US" b="1" dirty="0" smtClean="0"/>
              <a:t>633 </a:t>
            </a:r>
            <a:r>
              <a:rPr lang="en-US" b="1" dirty="0"/>
              <a:t>Contract </a:t>
            </a:r>
            <a:r>
              <a:rPr lang="en-US" b="1" dirty="0" smtClean="0"/>
              <a:t>14 </a:t>
            </a:r>
            <a:r>
              <a:rPr lang="en-US" b="1" dirty="0"/>
              <a:t>Members</a:t>
            </a:r>
            <a:endParaRPr lang="en-US" dirty="0"/>
          </a:p>
          <a:p>
            <a:pPr marL="0" indent="0">
              <a:buNone/>
            </a:pPr>
            <a:r>
              <a:rPr lang="en-US" b="1" dirty="0" smtClean="0"/>
              <a:t>Three year </a:t>
            </a:r>
            <a:r>
              <a:rPr lang="en-US" b="1" dirty="0"/>
              <a:t>deal </a:t>
            </a:r>
            <a:r>
              <a:rPr lang="en-US" b="1" dirty="0" smtClean="0"/>
              <a:t>totaling </a:t>
            </a:r>
            <a:r>
              <a:rPr lang="en-US" b="1" dirty="0" smtClean="0"/>
              <a:t>$179,147</a:t>
            </a:r>
            <a:endParaRPr lang="en-US" b="1" dirty="0"/>
          </a:p>
          <a:p>
            <a:r>
              <a:rPr lang="en-US" b="1" dirty="0" smtClean="0"/>
              <a:t>Year </a:t>
            </a:r>
            <a:r>
              <a:rPr lang="en-US" b="1" dirty="0"/>
              <a:t>1:  </a:t>
            </a:r>
            <a:r>
              <a:rPr lang="en-US" b="1" dirty="0" smtClean="0"/>
              <a:t>Implement a step wage scale. </a:t>
            </a:r>
            <a:r>
              <a:rPr lang="en-US" b="1" dirty="0"/>
              <a:t>Added 3% to top of scale and then 2.5% in-between steps.  Place each employee on scale and </a:t>
            </a:r>
            <a:r>
              <a:rPr lang="en-US" b="1" dirty="0" smtClean="0"/>
              <a:t>move </a:t>
            </a:r>
            <a:r>
              <a:rPr lang="en-US" b="1" dirty="0"/>
              <a:t>1 step.    </a:t>
            </a:r>
            <a:endParaRPr lang="en-US" dirty="0"/>
          </a:p>
          <a:p>
            <a:r>
              <a:rPr lang="en-US" b="1" dirty="0" smtClean="0"/>
              <a:t>Year </a:t>
            </a:r>
            <a:r>
              <a:rPr lang="en-US" b="1" dirty="0"/>
              <a:t>2: </a:t>
            </a:r>
            <a:r>
              <a:rPr lang="en-US" b="1" dirty="0"/>
              <a:t>3% - wage adjustment </a:t>
            </a:r>
            <a:endParaRPr lang="en-US" b="1" dirty="0" smtClean="0"/>
          </a:p>
          <a:p>
            <a:r>
              <a:rPr lang="en-US" b="1" dirty="0" smtClean="0"/>
              <a:t>Year </a:t>
            </a:r>
            <a:r>
              <a:rPr lang="en-US" b="1" dirty="0"/>
              <a:t>3: 3</a:t>
            </a:r>
            <a:r>
              <a:rPr lang="en-US" b="1" dirty="0" smtClean="0"/>
              <a:t>% - </a:t>
            </a:r>
            <a:r>
              <a:rPr lang="en-US" b="1" dirty="0"/>
              <a:t>wage </a:t>
            </a:r>
            <a:r>
              <a:rPr lang="en-US" b="1" dirty="0" smtClean="0"/>
              <a:t>adjustment</a:t>
            </a:r>
            <a:endParaRPr lang="en-US" dirty="0"/>
          </a:p>
          <a:p>
            <a:endParaRPr lang="en-US" dirty="0"/>
          </a:p>
        </p:txBody>
      </p:sp>
    </p:spTree>
    <p:extLst>
      <p:ext uri="{BB962C8B-B14F-4D97-AF65-F5344CB8AC3E}">
        <p14:creationId xmlns:p14="http://schemas.microsoft.com/office/powerpoint/2010/main" val="1566306077"/>
      </p:ext>
    </p:extLst>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2800" dirty="0" smtClean="0"/>
              <a:t>Teamsters Local 633</a:t>
            </a:r>
            <a:r>
              <a:rPr lang="en-US" altLang="en-US" sz="2800" dirty="0"/>
              <a:t/>
            </a:r>
            <a:br>
              <a:rPr lang="en-US" altLang="en-US" sz="2800" dirty="0"/>
            </a:br>
            <a:r>
              <a:rPr lang="en-US" altLang="en-US" sz="2800" dirty="0"/>
              <a:t>DPW </a:t>
            </a:r>
            <a:r>
              <a:rPr lang="en-US" altLang="en-US" sz="2800" dirty="0" smtClean="0"/>
              <a:t>Supervisors and Secretaries</a:t>
            </a:r>
            <a:r>
              <a:rPr lang="en-US" altLang="en-US" sz="2800" dirty="0" smtClean="0"/>
              <a:t> </a:t>
            </a:r>
            <a:r>
              <a:rPr lang="en-US" altLang="en-US" sz="2800" dirty="0"/>
              <a:t>(</a:t>
            </a:r>
            <a:r>
              <a:rPr lang="en-US" altLang="en-US" sz="2800" dirty="0" smtClean="0"/>
              <a:t>Highway, Solid Waste, </a:t>
            </a:r>
            <a:r>
              <a:rPr lang="en-US" altLang="en-US" sz="2800" dirty="0"/>
              <a:t>Equipment Maintenance and </a:t>
            </a:r>
            <a:r>
              <a:rPr lang="en-US" altLang="en-US" sz="2800" dirty="0" smtClean="0"/>
              <a:t>Wastewater)</a:t>
            </a:r>
            <a:endParaRPr lang="en-US" sz="2800" dirty="0"/>
          </a:p>
        </p:txBody>
      </p:sp>
      <p:sp>
        <p:nvSpPr>
          <p:cNvPr id="3" name="Content Placeholder 2"/>
          <p:cNvSpPr>
            <a:spLocks noGrp="1"/>
          </p:cNvSpPr>
          <p:nvPr>
            <p:ph idx="1"/>
          </p:nvPr>
        </p:nvSpPr>
        <p:spPr/>
        <p:txBody>
          <a:bodyPr/>
          <a:lstStyle/>
          <a:p>
            <a:r>
              <a:rPr lang="en-US" sz="1800" b="1" i="1" dirty="0"/>
              <a:t>ARTICLE XIV GROUP INSURANCE – </a:t>
            </a:r>
            <a:endParaRPr lang="en-US" sz="1800" dirty="0"/>
          </a:p>
          <a:p>
            <a:pPr lvl="1"/>
            <a:r>
              <a:rPr lang="en-US" sz="1600" dirty="0"/>
              <a:t>Health and Dental</a:t>
            </a:r>
          </a:p>
          <a:p>
            <a:pPr lvl="1"/>
            <a:r>
              <a:rPr lang="en-US" sz="1600" i="1" dirty="0"/>
              <a:t>Delete Cadillac Tax</a:t>
            </a:r>
            <a:endParaRPr lang="en-US" sz="1600" dirty="0"/>
          </a:p>
          <a:p>
            <a:pPr lvl="1"/>
            <a:r>
              <a:rPr lang="en-US" sz="1600" dirty="0"/>
              <a:t>Disability Insurance</a:t>
            </a:r>
          </a:p>
          <a:p>
            <a:pPr lvl="2"/>
            <a:r>
              <a:rPr lang="en-US" sz="1300" i="1" dirty="0" smtClean="0"/>
              <a:t>Change </a:t>
            </a:r>
            <a:r>
              <a:rPr lang="en-US" sz="1300" i="1" dirty="0"/>
              <a:t>from 60</a:t>
            </a:r>
            <a:r>
              <a:rPr lang="en-US" sz="1300" i="1" dirty="0" smtClean="0"/>
              <a:t>% without a cap </a:t>
            </a:r>
            <a:r>
              <a:rPr lang="en-US" sz="1300" i="1" dirty="0"/>
              <a:t>to 70%, but with $700/week cap</a:t>
            </a:r>
            <a:endParaRPr lang="en-US" sz="1300" dirty="0"/>
          </a:p>
          <a:p>
            <a:pPr lvl="1"/>
            <a:r>
              <a:rPr lang="en-US" sz="1600" dirty="0"/>
              <a:t>Workers Compensation</a:t>
            </a:r>
          </a:p>
          <a:p>
            <a:pPr lvl="1"/>
            <a:r>
              <a:rPr lang="en-US" sz="1600" i="1" dirty="0" smtClean="0"/>
              <a:t>Default </a:t>
            </a:r>
            <a:r>
              <a:rPr lang="en-US" sz="1600" i="1" dirty="0"/>
              <a:t>to be employee utilizing accrued leave to supplement workers compensation checks, but may opt out.</a:t>
            </a:r>
            <a:endParaRPr lang="en-US" sz="1600" dirty="0"/>
          </a:p>
          <a:p>
            <a:r>
              <a:rPr lang="en-US" sz="1800" b="1" dirty="0"/>
              <a:t>ARTICLE XV WAGES – </a:t>
            </a:r>
            <a:endParaRPr lang="en-US" sz="1800" dirty="0"/>
          </a:p>
          <a:p>
            <a:pPr lvl="1"/>
            <a:r>
              <a:rPr lang="en-US" sz="1600" dirty="0"/>
              <a:t>Implement Step Scale - See costing sheet.</a:t>
            </a:r>
          </a:p>
          <a:p>
            <a:r>
              <a:rPr lang="en-US" sz="1800" b="1" dirty="0"/>
              <a:t>ARTICLE XVI BOOT/CLOTHING/UNIFORMS –  </a:t>
            </a:r>
            <a:endParaRPr lang="en-US" sz="1800" dirty="0"/>
          </a:p>
          <a:p>
            <a:pPr lvl="1"/>
            <a:r>
              <a:rPr lang="en-US" sz="1600" i="1" dirty="0"/>
              <a:t>Increase from $200 to $300</a:t>
            </a:r>
            <a:endParaRPr lang="en-US" sz="1600" dirty="0"/>
          </a:p>
          <a:p>
            <a:pPr lvl="1"/>
            <a:r>
              <a:rPr lang="en-US" sz="1600" i="1" dirty="0"/>
              <a:t>Include Secretary/Scale Operator in boot </a:t>
            </a:r>
            <a:r>
              <a:rPr lang="en-US" sz="1600" i="1" dirty="0" smtClean="0"/>
              <a:t>allowance</a:t>
            </a:r>
            <a:endParaRPr lang="en-US" sz="1600" dirty="0"/>
          </a:p>
        </p:txBody>
      </p:sp>
    </p:spTree>
    <p:extLst>
      <p:ext uri="{BB962C8B-B14F-4D97-AF65-F5344CB8AC3E}">
        <p14:creationId xmlns:p14="http://schemas.microsoft.com/office/powerpoint/2010/main" val="2548792251"/>
      </p:ext>
    </p:extLst>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Costing Summary</a:t>
            </a:r>
          </a:p>
        </p:txBody>
      </p:sp>
      <p:graphicFrame>
        <p:nvGraphicFramePr>
          <p:cNvPr id="3" name="Object 2"/>
          <p:cNvGraphicFramePr>
            <a:graphicFrameLocks noChangeAspect="1"/>
          </p:cNvGraphicFramePr>
          <p:nvPr>
            <p:extLst>
              <p:ext uri="{D42A27DB-BD31-4B8C-83A1-F6EECF244321}">
                <p14:modId xmlns:p14="http://schemas.microsoft.com/office/powerpoint/2010/main" val="1089803570"/>
              </p:ext>
            </p:extLst>
          </p:nvPr>
        </p:nvGraphicFramePr>
        <p:xfrm>
          <a:off x="990600" y="1524000"/>
          <a:ext cx="7391400" cy="5245100"/>
        </p:xfrm>
        <a:graphic>
          <a:graphicData uri="http://schemas.openxmlformats.org/presentationml/2006/ole">
            <mc:AlternateContent xmlns:mc="http://schemas.openxmlformats.org/markup-compatibility/2006">
              <mc:Choice xmlns:v="urn:schemas-microsoft-com:vml" Requires="v">
                <p:oleObj spid="_x0000_s29732" name="Worksheet" r:id="rId3" imgW="4838665" imgH="6679126" progId="Excel.Sheet.12">
                  <p:link updateAutomatic="1"/>
                </p:oleObj>
              </mc:Choice>
              <mc:Fallback>
                <p:oleObj name="Worksheet" r:id="rId3" imgW="4838665" imgH="6679126" progId="Excel.Sheet.12">
                  <p:link updateAutomatic="1"/>
                  <p:pic>
                    <p:nvPicPr>
                      <p:cNvPr id="0" name=""/>
                      <p:cNvPicPr/>
                      <p:nvPr/>
                    </p:nvPicPr>
                    <p:blipFill>
                      <a:blip r:embed="rId4"/>
                      <a:stretch>
                        <a:fillRect/>
                      </a:stretch>
                    </p:blipFill>
                    <p:spPr>
                      <a:xfrm>
                        <a:off x="990600" y="1524000"/>
                        <a:ext cx="7391400" cy="5245100"/>
                      </a:xfrm>
                      <a:prstGeom prst="rect">
                        <a:avLst/>
                      </a:prstGeom>
                    </p:spPr>
                  </p:pic>
                </p:oleObj>
              </mc:Fallback>
            </mc:AlternateContent>
          </a:graphicData>
        </a:graphic>
      </p:graphicFrame>
    </p:spTree>
    <p:extLst>
      <p:ext uri="{BB962C8B-B14F-4D97-AF65-F5344CB8AC3E}">
        <p14:creationId xmlns:p14="http://schemas.microsoft.com/office/powerpoint/2010/main" val="1318640959"/>
      </p:ext>
    </p:extLst>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p:txBody>
          <a:bodyPr/>
          <a:lstStyle/>
          <a:p>
            <a:pPr algn="ctr"/>
            <a:r>
              <a:rPr lang="en-US" altLang="en-US" dirty="0" smtClean="0"/>
              <a:t>CRF Purchases</a:t>
            </a:r>
            <a:br>
              <a:rPr lang="en-US" altLang="en-US" dirty="0" smtClean="0"/>
            </a:br>
            <a:r>
              <a:rPr lang="en-US" altLang="en-US" dirty="0" smtClean="0"/>
              <a:t>Change from prior years</a:t>
            </a:r>
          </a:p>
        </p:txBody>
      </p:sp>
    </p:spTree>
    <p:extLst>
      <p:ext uri="{BB962C8B-B14F-4D97-AF65-F5344CB8AC3E}">
        <p14:creationId xmlns:p14="http://schemas.microsoft.com/office/powerpoint/2010/main" val="3741210941"/>
      </p:ext>
    </p:extLst>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a:xfrm>
            <a:off x="685800" y="304800"/>
            <a:ext cx="8229600" cy="685800"/>
          </a:xfrm>
        </p:spPr>
        <p:txBody>
          <a:bodyPr/>
          <a:lstStyle/>
          <a:p>
            <a:pPr algn="ctr" eaLnBrk="1" hangingPunct="1"/>
            <a:r>
              <a:rPr lang="en-US" altLang="en-US" sz="2800" dirty="0" smtClean="0"/>
              <a:t>Budget Highlights</a:t>
            </a:r>
            <a:br>
              <a:rPr lang="en-US" altLang="en-US" sz="2800" dirty="0" smtClean="0"/>
            </a:br>
            <a:r>
              <a:rPr lang="en-US" altLang="en-US" sz="2800" dirty="0" smtClean="0"/>
              <a:t>Capital Reserve Fund (CRF) Purchases in </a:t>
            </a:r>
            <a:r>
              <a:rPr lang="en-US" altLang="en-US" sz="2800" dirty="0" smtClean="0"/>
              <a:t>2024-25</a:t>
            </a:r>
            <a:r>
              <a:rPr lang="en-US" altLang="en-US" sz="2800" dirty="0" smtClean="0"/>
              <a:t/>
            </a:r>
            <a:br>
              <a:rPr lang="en-US" altLang="en-US" sz="2800" dirty="0" smtClean="0"/>
            </a:br>
            <a:r>
              <a:rPr lang="en-US" altLang="en-US" sz="2800" dirty="0" smtClean="0"/>
              <a:t>No longer in Operating Budget</a:t>
            </a:r>
          </a:p>
        </p:txBody>
      </p:sp>
      <p:graphicFrame>
        <p:nvGraphicFramePr>
          <p:cNvPr id="2" name="Object 1"/>
          <p:cNvGraphicFramePr>
            <a:graphicFrameLocks noChangeAspect="1"/>
          </p:cNvGraphicFramePr>
          <p:nvPr>
            <p:extLst>
              <p:ext uri="{D42A27DB-BD31-4B8C-83A1-F6EECF244321}">
                <p14:modId xmlns:p14="http://schemas.microsoft.com/office/powerpoint/2010/main" val="1272847739"/>
              </p:ext>
            </p:extLst>
          </p:nvPr>
        </p:nvGraphicFramePr>
        <p:xfrm>
          <a:off x="609600" y="1676400"/>
          <a:ext cx="8153400" cy="5105400"/>
        </p:xfrm>
        <a:graphic>
          <a:graphicData uri="http://schemas.openxmlformats.org/presentationml/2006/ole">
            <mc:AlternateContent xmlns:mc="http://schemas.openxmlformats.org/markup-compatibility/2006">
              <mc:Choice xmlns:v="urn:schemas-microsoft-com:vml" Requires="v">
                <p:oleObj spid="_x0000_s10335" name="Worksheet" r:id="rId4" imgW="11235637" imgH="9490765" progId="Excel.Sheet.12">
                  <p:link updateAutomatic="1"/>
                </p:oleObj>
              </mc:Choice>
              <mc:Fallback>
                <p:oleObj name="Worksheet" r:id="rId4" imgW="11235637" imgH="9490765" progId="Excel.Sheet.12">
                  <p:link updateAutomatic="1"/>
                  <p:pic>
                    <p:nvPicPr>
                      <p:cNvPr id="0" name=""/>
                      <p:cNvPicPr/>
                      <p:nvPr/>
                    </p:nvPicPr>
                    <p:blipFill>
                      <a:blip r:embed="rId5"/>
                      <a:stretch>
                        <a:fillRect/>
                      </a:stretch>
                    </p:blipFill>
                    <p:spPr>
                      <a:xfrm>
                        <a:off x="609600" y="1676400"/>
                        <a:ext cx="8153400" cy="5105400"/>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mtClean="0"/>
              <a:t>Items that Affect the Tax Rate</a:t>
            </a:r>
          </a:p>
        </p:txBody>
      </p:sp>
      <p:graphicFrame>
        <p:nvGraphicFramePr>
          <p:cNvPr id="4" name="Object 3"/>
          <p:cNvGraphicFramePr>
            <a:graphicFrameLocks noChangeAspect="1"/>
          </p:cNvGraphicFramePr>
          <p:nvPr>
            <p:extLst>
              <p:ext uri="{D42A27DB-BD31-4B8C-83A1-F6EECF244321}">
                <p14:modId xmlns:p14="http://schemas.microsoft.com/office/powerpoint/2010/main" val="579125167"/>
              </p:ext>
            </p:extLst>
          </p:nvPr>
        </p:nvGraphicFramePr>
        <p:xfrm>
          <a:off x="676275" y="1600200"/>
          <a:ext cx="8248650" cy="5105400"/>
        </p:xfrm>
        <a:graphic>
          <a:graphicData uri="http://schemas.openxmlformats.org/presentationml/2006/ole">
            <mc:AlternateContent xmlns:mc="http://schemas.openxmlformats.org/markup-compatibility/2006">
              <mc:Choice xmlns:v="urn:schemas-microsoft-com:vml" Requires="v">
                <p:oleObj spid="_x0000_s5216" name="Worksheet" r:id="rId3" imgW="9894659" imgH="5463351" progId="Excel.Sheet.12">
                  <p:link updateAutomatic="1"/>
                </p:oleObj>
              </mc:Choice>
              <mc:Fallback>
                <p:oleObj name="Worksheet" r:id="rId3" imgW="9894659" imgH="5463351" progId="Excel.Sheet.12">
                  <p:link updateAutomatic="1"/>
                  <p:pic>
                    <p:nvPicPr>
                      <p:cNvPr id="0" name=""/>
                      <p:cNvPicPr/>
                      <p:nvPr/>
                    </p:nvPicPr>
                    <p:blipFill>
                      <a:blip r:embed="rId4"/>
                      <a:stretch>
                        <a:fillRect/>
                      </a:stretch>
                    </p:blipFill>
                    <p:spPr>
                      <a:xfrm>
                        <a:off x="676275" y="1600200"/>
                        <a:ext cx="8248650" cy="5105400"/>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p:txBody>
          <a:bodyPr/>
          <a:lstStyle/>
          <a:p>
            <a:pPr algn="ctr"/>
            <a:r>
              <a:rPr lang="en-US" altLang="en-US" dirty="0" smtClean="0"/>
              <a:t>CRF General Fund Deposits</a:t>
            </a: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mtClean="0"/>
              <a:t>Budget Highlights</a:t>
            </a:r>
            <a:br>
              <a:rPr lang="en-US" altLang="en-US" smtClean="0"/>
            </a:br>
            <a:r>
              <a:rPr lang="en-US" altLang="en-US" smtClean="0"/>
              <a:t>CRF Deposits</a:t>
            </a:r>
          </a:p>
        </p:txBody>
      </p:sp>
      <p:graphicFrame>
        <p:nvGraphicFramePr>
          <p:cNvPr id="2" name="Object 1"/>
          <p:cNvGraphicFramePr>
            <a:graphicFrameLocks noChangeAspect="1"/>
          </p:cNvGraphicFramePr>
          <p:nvPr>
            <p:extLst>
              <p:ext uri="{D42A27DB-BD31-4B8C-83A1-F6EECF244321}">
                <p14:modId xmlns:p14="http://schemas.microsoft.com/office/powerpoint/2010/main" val="1877704677"/>
              </p:ext>
            </p:extLst>
          </p:nvPr>
        </p:nvGraphicFramePr>
        <p:xfrm>
          <a:off x="762000" y="1524000"/>
          <a:ext cx="7620000" cy="5083175"/>
        </p:xfrm>
        <a:graphic>
          <a:graphicData uri="http://schemas.openxmlformats.org/presentationml/2006/ole">
            <mc:AlternateContent xmlns:mc="http://schemas.openxmlformats.org/markup-compatibility/2006">
              <mc:Choice xmlns:v="urn:schemas-microsoft-com:vml" Requires="v">
                <p:oleObj spid="_x0000_s13407" name="Worksheet" r:id="rId3" imgW="5638658" imgH="5082414" progId="Excel.Sheet.12">
                  <p:link updateAutomatic="1"/>
                </p:oleObj>
              </mc:Choice>
              <mc:Fallback>
                <p:oleObj name="Worksheet" r:id="rId3" imgW="5638658" imgH="5082414" progId="Excel.Sheet.12">
                  <p:link updateAutomatic="1"/>
                  <p:pic>
                    <p:nvPicPr>
                      <p:cNvPr id="0" name=""/>
                      <p:cNvPicPr/>
                      <p:nvPr/>
                    </p:nvPicPr>
                    <p:blipFill>
                      <a:blip r:embed="rId4"/>
                      <a:stretch>
                        <a:fillRect/>
                      </a:stretch>
                    </p:blipFill>
                    <p:spPr>
                      <a:xfrm>
                        <a:off x="762000" y="1524000"/>
                        <a:ext cx="7620000" cy="5083175"/>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p:txBody>
          <a:bodyPr/>
          <a:lstStyle/>
          <a:p>
            <a:pPr algn="ctr"/>
            <a:r>
              <a:rPr lang="en-US" altLang="en-US" dirty="0" smtClean="0"/>
              <a:t>CRF WWTF Fund Deposit</a:t>
            </a:r>
          </a:p>
        </p:txBody>
      </p:sp>
    </p:spTree>
    <p:extLst>
      <p:ext uri="{BB962C8B-B14F-4D97-AF65-F5344CB8AC3E}">
        <p14:creationId xmlns:p14="http://schemas.microsoft.com/office/powerpoint/2010/main" val="3389602915"/>
      </p:ext>
    </p:extLst>
  </p:cSld>
  <p:clrMapOvr>
    <a:masterClrMapping/>
  </p:clrMapOvr>
  <p:transition spd="med">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mtClean="0"/>
              <a:t>Budget Highlights</a:t>
            </a:r>
            <a:br>
              <a:rPr lang="en-US" altLang="en-US" smtClean="0"/>
            </a:br>
            <a:r>
              <a:rPr lang="en-US" altLang="en-US" smtClean="0"/>
              <a:t>CRF Deposits</a:t>
            </a:r>
          </a:p>
        </p:txBody>
      </p:sp>
      <p:graphicFrame>
        <p:nvGraphicFramePr>
          <p:cNvPr id="2" name="Object 1"/>
          <p:cNvGraphicFramePr>
            <a:graphicFrameLocks noChangeAspect="1"/>
          </p:cNvGraphicFramePr>
          <p:nvPr>
            <p:extLst>
              <p:ext uri="{D42A27DB-BD31-4B8C-83A1-F6EECF244321}">
                <p14:modId xmlns:p14="http://schemas.microsoft.com/office/powerpoint/2010/main" val="1711459258"/>
              </p:ext>
            </p:extLst>
          </p:nvPr>
        </p:nvGraphicFramePr>
        <p:xfrm>
          <a:off x="1066800" y="1676400"/>
          <a:ext cx="6553200" cy="552450"/>
        </p:xfrm>
        <a:graphic>
          <a:graphicData uri="http://schemas.openxmlformats.org/presentationml/2006/ole">
            <mc:AlternateContent xmlns:mc="http://schemas.openxmlformats.org/markup-compatibility/2006">
              <mc:Choice xmlns:v="urn:schemas-microsoft-com:vml" Requires="v">
                <p:oleObj spid="_x0000_s21593" name="Worksheet" r:id="rId3" imgW="5638658" imgH="552316" progId="Excel.Sheet.12">
                  <p:link updateAutomatic="1"/>
                </p:oleObj>
              </mc:Choice>
              <mc:Fallback>
                <p:oleObj name="Worksheet" r:id="rId3" imgW="5638658" imgH="552316" progId="Excel.Sheet.12">
                  <p:link updateAutomatic="1"/>
                  <p:pic>
                    <p:nvPicPr>
                      <p:cNvPr id="0" name=""/>
                      <p:cNvPicPr/>
                      <p:nvPr/>
                    </p:nvPicPr>
                    <p:blipFill>
                      <a:blip r:embed="rId4"/>
                      <a:stretch>
                        <a:fillRect/>
                      </a:stretch>
                    </p:blipFill>
                    <p:spPr>
                      <a:xfrm>
                        <a:off x="1066800" y="1676400"/>
                        <a:ext cx="6553200" cy="552450"/>
                      </a:xfrm>
                      <a:prstGeom prst="rect">
                        <a:avLst/>
                      </a:prstGeom>
                    </p:spPr>
                  </p:pic>
                </p:oleObj>
              </mc:Fallback>
            </mc:AlternateContent>
          </a:graphicData>
        </a:graphic>
      </p:graphicFrame>
    </p:spTree>
    <p:extLst>
      <p:ext uri="{BB962C8B-B14F-4D97-AF65-F5344CB8AC3E}">
        <p14:creationId xmlns:p14="http://schemas.microsoft.com/office/powerpoint/2010/main" val="1051488724"/>
      </p:ext>
    </p:extLst>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Important Budget Dates</a:t>
            </a:r>
          </a:p>
        </p:txBody>
      </p:sp>
      <p:sp>
        <p:nvSpPr>
          <p:cNvPr id="11267" name="Rectangle 3"/>
          <p:cNvSpPr>
            <a:spLocks noGrp="1" noChangeArrowheads="1"/>
          </p:cNvSpPr>
          <p:nvPr>
            <p:ph type="body" idx="1"/>
          </p:nvPr>
        </p:nvSpPr>
        <p:spPr/>
        <p:txBody>
          <a:bodyPr/>
          <a:lstStyle/>
          <a:p>
            <a:pPr eaLnBrk="1" hangingPunct="1"/>
            <a:r>
              <a:rPr lang="en-US" altLang="en-US" sz="2400" b="1" u="sng" dirty="0" smtClean="0"/>
              <a:t>Deliberative Session</a:t>
            </a:r>
          </a:p>
          <a:p>
            <a:pPr eaLnBrk="1" hangingPunct="1">
              <a:buFont typeface="Wingdings" pitchFamily="2" charset="2"/>
              <a:buNone/>
            </a:pPr>
            <a:r>
              <a:rPr lang="en-US" altLang="en-US" sz="2400" dirty="0" smtClean="0"/>
              <a:t>	Wednesday, March </a:t>
            </a:r>
            <a:r>
              <a:rPr lang="en-US" altLang="en-US" sz="2400" dirty="0" smtClean="0"/>
              <a:t>13, 2024 </a:t>
            </a:r>
            <a:r>
              <a:rPr lang="en-US" altLang="en-US" sz="2400" dirty="0" smtClean="0"/>
              <a:t>–- 7:00 pm</a:t>
            </a:r>
          </a:p>
          <a:p>
            <a:pPr lvl="2" eaLnBrk="1" hangingPunct="1">
              <a:buFont typeface="Wingdings" pitchFamily="2" charset="2"/>
              <a:buNone/>
            </a:pPr>
            <a:r>
              <a:rPr lang="en-US" altLang="en-US" dirty="0" smtClean="0"/>
              <a:t>James </a:t>
            </a:r>
            <a:r>
              <a:rPr lang="en-US" altLang="en-US" dirty="0" err="1" smtClean="0"/>
              <a:t>Mastricola</a:t>
            </a:r>
            <a:r>
              <a:rPr lang="en-US" altLang="en-US" dirty="0" smtClean="0"/>
              <a:t> Upper Elementary School All Purpose Room</a:t>
            </a:r>
          </a:p>
          <a:p>
            <a:pPr eaLnBrk="1" hangingPunct="1"/>
            <a:endParaRPr lang="en-US" altLang="en-US" sz="2400" b="1" dirty="0" smtClean="0"/>
          </a:p>
          <a:p>
            <a:pPr eaLnBrk="1" hangingPunct="1"/>
            <a:r>
              <a:rPr lang="en-US" altLang="en-US" sz="2400" b="1" u="sng" dirty="0" smtClean="0"/>
              <a:t>Annual Voting Day</a:t>
            </a:r>
            <a:r>
              <a:rPr lang="en-US" altLang="en-US" sz="2400" dirty="0" smtClean="0"/>
              <a:t> </a:t>
            </a:r>
          </a:p>
          <a:p>
            <a:pPr eaLnBrk="1" hangingPunct="1">
              <a:buFont typeface="Wingdings" pitchFamily="2" charset="2"/>
              <a:buNone/>
            </a:pPr>
            <a:r>
              <a:rPr lang="en-US" altLang="en-US" sz="2400" dirty="0" smtClean="0"/>
              <a:t>	Tuesday, April </a:t>
            </a:r>
            <a:r>
              <a:rPr lang="en-US" altLang="en-US" sz="2400" dirty="0" smtClean="0"/>
              <a:t>9, 2024 </a:t>
            </a:r>
            <a:r>
              <a:rPr lang="en-US" altLang="en-US" sz="2400" dirty="0" smtClean="0"/>
              <a:t>– 7:00 am – 7:00 pm</a:t>
            </a:r>
          </a:p>
          <a:p>
            <a:pPr lvl="1"/>
            <a:r>
              <a:rPr lang="en-US" altLang="en-US" sz="1800" dirty="0" smtClean="0"/>
              <a:t>James </a:t>
            </a:r>
            <a:r>
              <a:rPr lang="en-US" altLang="en-US" sz="1800" dirty="0" err="1" smtClean="0"/>
              <a:t>Mastricola</a:t>
            </a:r>
            <a:r>
              <a:rPr lang="en-US" altLang="en-US" sz="1800" dirty="0" smtClean="0"/>
              <a:t> Upper Elementary School All-Purpose Room, 26 </a:t>
            </a:r>
            <a:r>
              <a:rPr lang="en-US" altLang="en-US" sz="1800" dirty="0" err="1" smtClean="0"/>
              <a:t>Baboosic</a:t>
            </a:r>
            <a:r>
              <a:rPr lang="en-US" altLang="en-US" sz="1800" dirty="0" smtClean="0"/>
              <a:t> Lake Road</a:t>
            </a:r>
          </a:p>
          <a:p>
            <a:pPr lvl="1"/>
            <a:r>
              <a:rPr lang="en-US" altLang="en-US" sz="1800" dirty="0" smtClean="0"/>
              <a:t>St. John Neumann Church, 708 Milford Road (Route 101A)</a:t>
            </a:r>
          </a:p>
          <a:p>
            <a:pPr lvl="1"/>
            <a:r>
              <a:rPr lang="en-US" altLang="en-US" sz="1800" dirty="0" smtClean="0"/>
              <a:t>Merrimack Middle School, 31 Madeline Bennett Lane</a:t>
            </a:r>
          </a:p>
          <a:p>
            <a:pPr lvl="1" eaLnBrk="1" hangingPunct="1">
              <a:buFont typeface="Wingdings" pitchFamily="2" charset="2"/>
              <a:buNone/>
            </a:pPr>
            <a:endParaRPr lang="en-US" altLang="en-US" sz="2100" dirty="0" smtClean="0"/>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p:txBody>
          <a:bodyPr/>
          <a:lstStyle/>
          <a:p>
            <a:pPr algn="ctr"/>
            <a:r>
              <a:rPr lang="en-US" altLang="en-US" dirty="0" smtClean="0"/>
              <a:t>Charter </a:t>
            </a:r>
            <a:r>
              <a:rPr lang="en-US" altLang="en-US" dirty="0" smtClean="0"/>
              <a:t>Amendment</a:t>
            </a:r>
            <a:endParaRPr lang="en-US" altLang="en-US" dirty="0" smtClean="0"/>
          </a:p>
        </p:txBody>
      </p:sp>
    </p:spTree>
    <p:extLst>
      <p:ext uri="{BB962C8B-B14F-4D97-AF65-F5344CB8AC3E}">
        <p14:creationId xmlns:p14="http://schemas.microsoft.com/office/powerpoint/2010/main" val="3418103437"/>
      </p:ext>
    </p:extLst>
  </p:cSld>
  <p:clrMapOvr>
    <a:masterClrMapping/>
  </p:clrMapOvr>
  <p:transition spd="med">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PROPOSED AMENDMENT to Charter Article VI, Section 6-1 (B</a:t>
            </a:r>
            <a:r>
              <a:rPr lang="en-US" sz="3200" dirty="0" smtClean="0"/>
              <a:t>):</a:t>
            </a:r>
            <a:endParaRPr lang="en-US" dirty="0"/>
          </a:p>
        </p:txBody>
      </p:sp>
      <p:sp>
        <p:nvSpPr>
          <p:cNvPr id="3" name="Content Placeholder 2"/>
          <p:cNvSpPr>
            <a:spLocks noGrp="1"/>
          </p:cNvSpPr>
          <p:nvPr>
            <p:ph idx="1"/>
          </p:nvPr>
        </p:nvSpPr>
        <p:spPr/>
        <p:txBody>
          <a:bodyPr/>
          <a:lstStyle/>
          <a:p>
            <a:r>
              <a:rPr lang="en-US" sz="1800" dirty="0"/>
              <a:t>Conservation Commission. There shall be a Conservation Commission consisting of seven members. Six of these members shall be appointed by the Town Council for terms of three years, such terms to be staggered. One Town Council member shall be appointed annually to serve as an ex officio member </a:t>
            </a:r>
            <a:r>
              <a:rPr lang="en-US" sz="1800" b="1" dirty="0"/>
              <a:t>[and one student representative would be recommended by the School Board and appointed by the Town Council, this individual is not a voting member, nor a member for quorum purposes.] </a:t>
            </a:r>
            <a:r>
              <a:rPr lang="en-US" sz="1800" dirty="0"/>
              <a:t>There shall also be three alternate members appointed in the same manner as regular appointed members, except no more than one alternate appointed member's term shall expire in a single year. The Town Council shall fill any vacancy for the period of the unexpired term. The Conservation Commission shall have all the powers granted to conservation commissions by New Hampshire state law Effective April 1, 2024. </a:t>
            </a:r>
          </a:p>
          <a:p>
            <a:endParaRPr lang="en-US" dirty="0"/>
          </a:p>
        </p:txBody>
      </p:sp>
    </p:spTree>
    <p:extLst>
      <p:ext uri="{BB962C8B-B14F-4D97-AF65-F5344CB8AC3E}">
        <p14:creationId xmlns:p14="http://schemas.microsoft.com/office/powerpoint/2010/main" val="500741455"/>
      </p:ext>
    </p:extLst>
  </p:cSld>
  <p:clrMapOvr>
    <a:masterClrMapping/>
  </p:clrMapOvr>
  <p:transition spd="med">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p:txBody>
          <a:bodyPr/>
          <a:lstStyle/>
          <a:p>
            <a:pPr algn="ctr"/>
            <a:r>
              <a:rPr lang="en-US" altLang="en-US" smtClean="0"/>
              <a:t>Default Budget</a:t>
            </a:r>
          </a:p>
        </p:txBody>
      </p:sp>
    </p:spTree>
    <p:extLst>
      <p:ext uri="{BB962C8B-B14F-4D97-AF65-F5344CB8AC3E}">
        <p14:creationId xmlns:p14="http://schemas.microsoft.com/office/powerpoint/2010/main" val="3322384998"/>
      </p:ext>
    </p:extLst>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p:txBody>
          <a:bodyPr/>
          <a:lstStyle/>
          <a:p>
            <a:pPr eaLnBrk="1" hangingPunct="1"/>
            <a:r>
              <a:rPr lang="en-US" altLang="en-US" smtClean="0"/>
              <a:t>Default Budget Calculation</a:t>
            </a:r>
          </a:p>
        </p:txBody>
      </p:sp>
      <p:graphicFrame>
        <p:nvGraphicFramePr>
          <p:cNvPr id="3" name="Object 2"/>
          <p:cNvGraphicFramePr>
            <a:graphicFrameLocks noChangeAspect="1"/>
          </p:cNvGraphicFramePr>
          <p:nvPr>
            <p:extLst>
              <p:ext uri="{D42A27DB-BD31-4B8C-83A1-F6EECF244321}">
                <p14:modId xmlns:p14="http://schemas.microsoft.com/office/powerpoint/2010/main" val="4115051722"/>
              </p:ext>
            </p:extLst>
          </p:nvPr>
        </p:nvGraphicFramePr>
        <p:xfrm>
          <a:off x="762000" y="1677988"/>
          <a:ext cx="7239000" cy="3960812"/>
        </p:xfrm>
        <a:graphic>
          <a:graphicData uri="http://schemas.openxmlformats.org/presentationml/2006/ole">
            <mc:AlternateContent xmlns:mc="http://schemas.openxmlformats.org/markup-compatibility/2006">
              <mc:Choice xmlns:v="urn:schemas-microsoft-com:vml" Requires="v">
                <p:oleObj spid="_x0000_s19548" name="Worksheet" r:id="rId4" imgW="5753065" imgH="3501398" progId="Excel.Sheet.12">
                  <p:link updateAutomatic="1"/>
                </p:oleObj>
              </mc:Choice>
              <mc:Fallback>
                <p:oleObj name="Worksheet" r:id="rId4" imgW="5753065" imgH="3501398" progId="Excel.Sheet.12">
                  <p:link updateAutomatic="1"/>
                  <p:pic>
                    <p:nvPicPr>
                      <p:cNvPr id="0" name=""/>
                      <p:cNvPicPr/>
                      <p:nvPr/>
                    </p:nvPicPr>
                    <p:blipFill>
                      <a:blip r:embed="rId5"/>
                      <a:stretch>
                        <a:fillRect/>
                      </a:stretch>
                    </p:blipFill>
                    <p:spPr>
                      <a:xfrm>
                        <a:off x="762000" y="1677988"/>
                        <a:ext cx="7239000" cy="3960812"/>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altLang="en-US" smtClean="0"/>
              <a:t>Default Tax Rate Comparison</a:t>
            </a:r>
          </a:p>
        </p:txBody>
      </p:sp>
      <p:graphicFrame>
        <p:nvGraphicFramePr>
          <p:cNvPr id="3" name="Object 2"/>
          <p:cNvGraphicFramePr>
            <a:graphicFrameLocks noChangeAspect="1"/>
          </p:cNvGraphicFramePr>
          <p:nvPr>
            <p:extLst>
              <p:ext uri="{D42A27DB-BD31-4B8C-83A1-F6EECF244321}">
                <p14:modId xmlns:p14="http://schemas.microsoft.com/office/powerpoint/2010/main" val="613744248"/>
              </p:ext>
            </p:extLst>
          </p:nvPr>
        </p:nvGraphicFramePr>
        <p:xfrm>
          <a:off x="1219200" y="1524000"/>
          <a:ext cx="6858000" cy="5181600"/>
        </p:xfrm>
        <a:graphic>
          <a:graphicData uri="http://schemas.openxmlformats.org/presentationml/2006/ole">
            <mc:AlternateContent xmlns:mc="http://schemas.openxmlformats.org/markup-compatibility/2006">
              <mc:Choice xmlns:v="urn:schemas-microsoft-com:vml" Requires="v">
                <p:oleObj spid="_x0000_s20573" name="Worksheet" r:id="rId3" imgW="5753065" imgH="6335944" progId="Excel.Sheet.12">
                  <p:link updateAutomatic="1"/>
                </p:oleObj>
              </mc:Choice>
              <mc:Fallback>
                <p:oleObj name="Worksheet" r:id="rId3" imgW="5753065" imgH="6335944" progId="Excel.Sheet.12">
                  <p:link updateAutomatic="1"/>
                  <p:pic>
                    <p:nvPicPr>
                      <p:cNvPr id="0" name=""/>
                      <p:cNvPicPr/>
                      <p:nvPr/>
                    </p:nvPicPr>
                    <p:blipFill>
                      <a:blip r:embed="rId4"/>
                      <a:stretch>
                        <a:fillRect/>
                      </a:stretch>
                    </p:blipFill>
                    <p:spPr>
                      <a:xfrm>
                        <a:off x="1219200" y="1524000"/>
                        <a:ext cx="6858000" cy="5181600"/>
                      </a:xfrm>
                      <a:prstGeom prst="rect">
                        <a:avLst/>
                      </a:prstGeom>
                    </p:spPr>
                  </p:pic>
                </p:oleObj>
              </mc:Fallback>
            </mc:AlternateContent>
          </a:graphicData>
        </a:graphic>
      </p:graphicFrame>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4400" dirty="0" smtClean="0"/>
              <a:t>2024-25 </a:t>
            </a:r>
            <a:r>
              <a:rPr lang="en-US" altLang="en-US" dirty="0" smtClean="0">
                <a:solidFill>
                  <a:schemeClr val="tx1"/>
                </a:solidFill>
              </a:rPr>
              <a:t>Budget Highlights Cont.</a:t>
            </a:r>
            <a:endParaRPr lang="en-US" altLang="en-US" dirty="0" smtClean="0"/>
          </a:p>
        </p:txBody>
      </p:sp>
      <p:sp>
        <p:nvSpPr>
          <p:cNvPr id="9219" name="Content Placeholder 2"/>
          <p:cNvSpPr>
            <a:spLocks noGrp="1"/>
          </p:cNvSpPr>
          <p:nvPr>
            <p:ph sz="half" idx="1"/>
          </p:nvPr>
        </p:nvSpPr>
        <p:spPr>
          <a:xfrm>
            <a:off x="685800" y="1420813"/>
            <a:ext cx="3924300" cy="4724400"/>
          </a:xfrm>
        </p:spPr>
        <p:txBody>
          <a:bodyPr/>
          <a:lstStyle/>
          <a:p>
            <a:pPr>
              <a:buFont typeface="Wingdings" pitchFamily="2" charset="2"/>
              <a:buChar char="§"/>
            </a:pPr>
            <a:r>
              <a:rPr lang="en-US" altLang="en-US" dirty="0"/>
              <a:t>Appropriations</a:t>
            </a:r>
          </a:p>
          <a:p>
            <a:pPr lvl="1">
              <a:lnSpc>
                <a:spcPct val="150000"/>
              </a:lnSpc>
              <a:spcBef>
                <a:spcPct val="0"/>
              </a:spcBef>
              <a:buFont typeface="Wingdings" panose="05000000000000000000" pitchFamily="2" charset="2"/>
              <a:buChar char="§"/>
            </a:pPr>
            <a:r>
              <a:rPr lang="en-US" altLang="en-US" sz="1600" dirty="0"/>
              <a:t>Health Insurance Increase</a:t>
            </a:r>
          </a:p>
          <a:p>
            <a:pPr lvl="1">
              <a:lnSpc>
                <a:spcPct val="150000"/>
              </a:lnSpc>
              <a:spcBef>
                <a:spcPct val="0"/>
              </a:spcBef>
              <a:buFont typeface="Wingdings" panose="05000000000000000000" pitchFamily="2" charset="2"/>
              <a:buChar char="§"/>
            </a:pPr>
            <a:r>
              <a:rPr lang="en-US" altLang="en-US" sz="1600" dirty="0"/>
              <a:t>Workers Compensation</a:t>
            </a:r>
          </a:p>
          <a:p>
            <a:pPr lvl="1">
              <a:lnSpc>
                <a:spcPct val="150000"/>
              </a:lnSpc>
              <a:spcBef>
                <a:spcPct val="0"/>
              </a:spcBef>
              <a:buFont typeface="Wingdings" panose="05000000000000000000" pitchFamily="2" charset="2"/>
              <a:buChar char="§"/>
            </a:pPr>
            <a:r>
              <a:rPr lang="en-US" altLang="en-US" sz="1600" dirty="0"/>
              <a:t>General Liability Insurance</a:t>
            </a:r>
          </a:p>
          <a:p>
            <a:pPr lvl="1">
              <a:lnSpc>
                <a:spcPct val="150000"/>
              </a:lnSpc>
              <a:spcBef>
                <a:spcPct val="0"/>
              </a:spcBef>
              <a:buFont typeface="Wingdings" panose="05000000000000000000" pitchFamily="2" charset="2"/>
              <a:buChar char="§"/>
            </a:pPr>
            <a:r>
              <a:rPr lang="en-US" altLang="en-US" sz="1600" dirty="0"/>
              <a:t>IT Budget</a:t>
            </a:r>
          </a:p>
          <a:p>
            <a:pPr lvl="1">
              <a:lnSpc>
                <a:spcPct val="150000"/>
              </a:lnSpc>
              <a:spcBef>
                <a:spcPct val="0"/>
              </a:spcBef>
              <a:buFont typeface="Wingdings" panose="05000000000000000000" pitchFamily="2" charset="2"/>
              <a:buChar char="§"/>
            </a:pPr>
            <a:r>
              <a:rPr lang="en-US" altLang="en-US" sz="1600" dirty="0"/>
              <a:t>Asphalt Pile Grinding</a:t>
            </a:r>
          </a:p>
          <a:p>
            <a:pPr lvl="1">
              <a:lnSpc>
                <a:spcPct val="150000"/>
              </a:lnSpc>
              <a:spcBef>
                <a:spcPct val="0"/>
              </a:spcBef>
              <a:buFont typeface="Wingdings" panose="05000000000000000000" pitchFamily="2" charset="2"/>
              <a:buChar char="§"/>
            </a:pPr>
            <a:r>
              <a:rPr lang="en-US" altLang="en-US" sz="1600" dirty="0"/>
              <a:t>Legal</a:t>
            </a:r>
          </a:p>
          <a:p>
            <a:pPr lvl="1">
              <a:lnSpc>
                <a:spcPct val="150000"/>
              </a:lnSpc>
              <a:spcBef>
                <a:spcPct val="0"/>
              </a:spcBef>
              <a:buFont typeface="Wingdings" panose="05000000000000000000" pitchFamily="2" charset="2"/>
              <a:buChar char="§"/>
            </a:pPr>
            <a:r>
              <a:rPr lang="en-US" altLang="en-US" sz="1600" dirty="0"/>
              <a:t>Nashua </a:t>
            </a:r>
            <a:r>
              <a:rPr lang="en-US" altLang="en-US" sz="1600" dirty="0" smtClean="0"/>
              <a:t>Transit</a:t>
            </a:r>
          </a:p>
          <a:p>
            <a:pPr lvl="1">
              <a:lnSpc>
                <a:spcPct val="150000"/>
              </a:lnSpc>
              <a:spcBef>
                <a:spcPct val="0"/>
              </a:spcBef>
              <a:buFont typeface="Wingdings" panose="05000000000000000000" pitchFamily="2" charset="2"/>
              <a:buChar char="§"/>
            </a:pPr>
            <a:r>
              <a:rPr lang="en-US" altLang="en-US" sz="1600" dirty="0" smtClean="0"/>
              <a:t>Solid </a:t>
            </a:r>
            <a:r>
              <a:rPr lang="en-US" altLang="en-US" sz="1600" dirty="0"/>
              <a:t>Waste Tipping Fees</a:t>
            </a:r>
          </a:p>
          <a:p>
            <a:pPr lvl="2">
              <a:lnSpc>
                <a:spcPct val="150000"/>
              </a:lnSpc>
              <a:spcBef>
                <a:spcPct val="0"/>
              </a:spcBef>
              <a:buFont typeface="Wingdings" panose="05000000000000000000" pitchFamily="2" charset="2"/>
              <a:buChar char="§"/>
            </a:pPr>
            <a:r>
              <a:rPr lang="en-US" altLang="en-US" sz="1400" dirty="0"/>
              <a:t>Recycling - $0	</a:t>
            </a:r>
          </a:p>
          <a:p>
            <a:pPr lvl="2">
              <a:lnSpc>
                <a:spcPct val="150000"/>
              </a:lnSpc>
              <a:spcBef>
                <a:spcPct val="0"/>
              </a:spcBef>
              <a:buFont typeface="Wingdings" panose="05000000000000000000" pitchFamily="2" charset="2"/>
              <a:buChar char="§"/>
            </a:pPr>
            <a:r>
              <a:rPr lang="en-US" altLang="en-US" sz="1400" dirty="0"/>
              <a:t>Disposal – $ 18,300</a:t>
            </a:r>
          </a:p>
          <a:p>
            <a:pPr>
              <a:buFont typeface="Wingdings" pitchFamily="2" charset="2"/>
              <a:buChar char="§"/>
            </a:pPr>
            <a:endParaRPr lang="en-US" altLang="en-US" sz="1800" dirty="0" smtClean="0"/>
          </a:p>
          <a:p>
            <a:pPr>
              <a:buFont typeface="Wingdings" pitchFamily="2" charset="2"/>
              <a:buChar char="§"/>
            </a:pPr>
            <a:endParaRPr lang="en-US" altLang="en-US" sz="1800" b="1" dirty="0" smtClean="0"/>
          </a:p>
        </p:txBody>
      </p:sp>
      <p:sp>
        <p:nvSpPr>
          <p:cNvPr id="9220" name="Content Placeholder 3"/>
          <p:cNvSpPr>
            <a:spLocks noGrp="1"/>
          </p:cNvSpPr>
          <p:nvPr>
            <p:ph sz="half" idx="2"/>
          </p:nvPr>
        </p:nvSpPr>
        <p:spPr>
          <a:xfrm>
            <a:off x="4654216" y="1828800"/>
            <a:ext cx="3924300" cy="4724400"/>
          </a:xfrm>
        </p:spPr>
        <p:txBody>
          <a:bodyPr/>
          <a:lstStyle/>
          <a:p>
            <a:pPr>
              <a:lnSpc>
                <a:spcPct val="150000"/>
              </a:lnSpc>
              <a:spcBef>
                <a:spcPct val="0"/>
              </a:spcBef>
              <a:buFont typeface="Wingdings" panose="05000000000000000000" pitchFamily="2" charset="2"/>
              <a:buChar char="§"/>
            </a:pPr>
            <a:r>
              <a:rPr lang="en-US" altLang="en-US" sz="1600" dirty="0"/>
              <a:t>$717,000</a:t>
            </a:r>
          </a:p>
          <a:p>
            <a:pPr>
              <a:lnSpc>
                <a:spcPct val="150000"/>
              </a:lnSpc>
              <a:spcBef>
                <a:spcPct val="0"/>
              </a:spcBef>
              <a:buFont typeface="Wingdings" panose="05000000000000000000" pitchFamily="2" charset="2"/>
              <a:buChar char="§"/>
            </a:pPr>
            <a:r>
              <a:rPr lang="en-US" altLang="en-US" sz="1600" dirty="0"/>
              <a:t>$  17,000</a:t>
            </a:r>
          </a:p>
          <a:p>
            <a:pPr>
              <a:lnSpc>
                <a:spcPct val="150000"/>
              </a:lnSpc>
              <a:spcBef>
                <a:spcPct val="0"/>
              </a:spcBef>
              <a:buFont typeface="Wingdings" panose="05000000000000000000" pitchFamily="2" charset="2"/>
              <a:buChar char="§"/>
            </a:pPr>
            <a:r>
              <a:rPr lang="en-US" altLang="en-US" sz="1600" dirty="0"/>
              <a:t>$  14,000</a:t>
            </a:r>
          </a:p>
          <a:p>
            <a:pPr>
              <a:lnSpc>
                <a:spcPct val="150000"/>
              </a:lnSpc>
              <a:spcBef>
                <a:spcPct val="0"/>
              </a:spcBef>
              <a:buFont typeface="Wingdings" panose="05000000000000000000" pitchFamily="2" charset="2"/>
              <a:buChar char="§"/>
            </a:pPr>
            <a:r>
              <a:rPr lang="en-US" altLang="en-US" sz="1600" dirty="0"/>
              <a:t>$  19,000</a:t>
            </a:r>
          </a:p>
          <a:p>
            <a:pPr>
              <a:lnSpc>
                <a:spcPct val="150000"/>
              </a:lnSpc>
              <a:spcBef>
                <a:spcPct val="0"/>
              </a:spcBef>
              <a:buFont typeface="Wingdings" panose="05000000000000000000" pitchFamily="2" charset="2"/>
              <a:buChar char="§"/>
            </a:pPr>
            <a:r>
              <a:rPr lang="en-US" altLang="en-US" sz="1600" dirty="0"/>
              <a:t>$  30,000</a:t>
            </a:r>
          </a:p>
          <a:p>
            <a:pPr>
              <a:lnSpc>
                <a:spcPct val="150000"/>
              </a:lnSpc>
              <a:spcBef>
                <a:spcPct val="0"/>
              </a:spcBef>
              <a:buFont typeface="Wingdings" panose="05000000000000000000" pitchFamily="2" charset="2"/>
              <a:buChar char="§"/>
            </a:pPr>
            <a:r>
              <a:rPr lang="en-US" altLang="en-US" sz="1600" dirty="0"/>
              <a:t>$  15,000</a:t>
            </a:r>
          </a:p>
          <a:p>
            <a:pPr>
              <a:lnSpc>
                <a:spcPct val="150000"/>
              </a:lnSpc>
              <a:spcBef>
                <a:spcPct val="0"/>
              </a:spcBef>
              <a:buFont typeface="Wingdings" panose="05000000000000000000" pitchFamily="2" charset="2"/>
              <a:buChar char="§"/>
            </a:pPr>
            <a:r>
              <a:rPr lang="en-US" altLang="en-US" sz="1600" dirty="0"/>
              <a:t>$  34,300</a:t>
            </a:r>
          </a:p>
          <a:p>
            <a:pPr>
              <a:lnSpc>
                <a:spcPct val="150000"/>
              </a:lnSpc>
              <a:spcBef>
                <a:spcPct val="0"/>
              </a:spcBef>
              <a:buFont typeface="Wingdings" panose="05000000000000000000" pitchFamily="2" charset="2"/>
              <a:buChar char="§"/>
            </a:pPr>
            <a:r>
              <a:rPr lang="en-US" altLang="en-US" sz="1600" dirty="0"/>
              <a:t>$  18,300</a:t>
            </a:r>
          </a:p>
        </p:txBody>
      </p:sp>
    </p:spTree>
    <p:extLst>
      <p:ext uri="{BB962C8B-B14F-4D97-AF65-F5344CB8AC3E}">
        <p14:creationId xmlns:p14="http://schemas.microsoft.com/office/powerpoint/2010/main" val="3414425138"/>
      </p:ext>
    </p:extLst>
  </p:cSld>
  <p:clrMapOvr>
    <a:masterClrMapping/>
  </p:clrMapOvr>
  <p:transition spd="med">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Important Budget Dates</a:t>
            </a:r>
          </a:p>
        </p:txBody>
      </p:sp>
      <p:sp>
        <p:nvSpPr>
          <p:cNvPr id="21507" name="Rectangle 3"/>
          <p:cNvSpPr>
            <a:spLocks noGrp="1" noChangeArrowheads="1"/>
          </p:cNvSpPr>
          <p:nvPr>
            <p:ph type="body" idx="1"/>
          </p:nvPr>
        </p:nvSpPr>
        <p:spPr/>
        <p:txBody>
          <a:bodyPr/>
          <a:lstStyle/>
          <a:p>
            <a:pPr eaLnBrk="1" hangingPunct="1"/>
            <a:r>
              <a:rPr lang="en-US" altLang="en-US" sz="2400" b="1" u="sng" dirty="0" smtClean="0"/>
              <a:t>Deliberative Session</a:t>
            </a:r>
          </a:p>
          <a:p>
            <a:pPr eaLnBrk="1" hangingPunct="1">
              <a:buFont typeface="Wingdings" pitchFamily="2" charset="2"/>
              <a:buNone/>
            </a:pPr>
            <a:r>
              <a:rPr lang="en-US" altLang="en-US" sz="2400" dirty="0" smtClean="0"/>
              <a:t>	Wednesday, March </a:t>
            </a:r>
            <a:r>
              <a:rPr lang="en-US" altLang="en-US" sz="2400" dirty="0" smtClean="0"/>
              <a:t>13, 2024 </a:t>
            </a:r>
            <a:r>
              <a:rPr lang="en-US" altLang="en-US" sz="2400" dirty="0" smtClean="0"/>
              <a:t>–- 7:00 pm</a:t>
            </a:r>
          </a:p>
          <a:p>
            <a:pPr lvl="2" eaLnBrk="1" hangingPunct="1">
              <a:buFont typeface="Wingdings" pitchFamily="2" charset="2"/>
              <a:buNone/>
            </a:pPr>
            <a:r>
              <a:rPr lang="en-US" altLang="en-US" dirty="0" smtClean="0"/>
              <a:t>James </a:t>
            </a:r>
            <a:r>
              <a:rPr lang="en-US" altLang="en-US" dirty="0" err="1" smtClean="0"/>
              <a:t>Mastricola</a:t>
            </a:r>
            <a:r>
              <a:rPr lang="en-US" altLang="en-US" dirty="0" smtClean="0"/>
              <a:t> Upper Elementary School All Purpose Room</a:t>
            </a:r>
          </a:p>
          <a:p>
            <a:pPr eaLnBrk="1" hangingPunct="1"/>
            <a:endParaRPr lang="en-US" altLang="en-US" sz="2400" b="1" dirty="0" smtClean="0"/>
          </a:p>
          <a:p>
            <a:pPr eaLnBrk="1" hangingPunct="1"/>
            <a:r>
              <a:rPr lang="en-US" altLang="en-US" sz="2400" b="1" u="sng" dirty="0" smtClean="0"/>
              <a:t>Annual Voting Day</a:t>
            </a:r>
            <a:r>
              <a:rPr lang="en-US" altLang="en-US" sz="2400" dirty="0" smtClean="0"/>
              <a:t> </a:t>
            </a:r>
          </a:p>
          <a:p>
            <a:pPr eaLnBrk="1" hangingPunct="1">
              <a:buFont typeface="Wingdings" pitchFamily="2" charset="2"/>
              <a:buNone/>
            </a:pPr>
            <a:r>
              <a:rPr lang="en-US" altLang="en-US" sz="2400" dirty="0" smtClean="0"/>
              <a:t>	Tuesday, April </a:t>
            </a:r>
            <a:r>
              <a:rPr lang="en-US" altLang="en-US" sz="2400" dirty="0" smtClean="0"/>
              <a:t>9, 2024 </a:t>
            </a:r>
            <a:r>
              <a:rPr lang="en-US" altLang="en-US" sz="2400" dirty="0" smtClean="0"/>
              <a:t>– 7:00 am – 7:00 pm</a:t>
            </a:r>
          </a:p>
          <a:p>
            <a:pPr lvl="1"/>
            <a:r>
              <a:rPr lang="en-US" altLang="en-US" sz="1800" dirty="0" smtClean="0"/>
              <a:t>James </a:t>
            </a:r>
            <a:r>
              <a:rPr lang="en-US" altLang="en-US" sz="1800" dirty="0" err="1" smtClean="0"/>
              <a:t>Mastricola</a:t>
            </a:r>
            <a:r>
              <a:rPr lang="en-US" altLang="en-US" sz="1800" dirty="0" smtClean="0"/>
              <a:t> Upper Elementary School All-Purpose Room, 26 </a:t>
            </a:r>
            <a:r>
              <a:rPr lang="en-US" altLang="en-US" sz="1800" dirty="0" err="1" smtClean="0"/>
              <a:t>Baboosic</a:t>
            </a:r>
            <a:r>
              <a:rPr lang="en-US" altLang="en-US" sz="1800" dirty="0" smtClean="0"/>
              <a:t> Lake Road</a:t>
            </a:r>
          </a:p>
          <a:p>
            <a:pPr lvl="1"/>
            <a:r>
              <a:rPr lang="en-US" altLang="en-US" sz="1800" dirty="0" smtClean="0"/>
              <a:t>St. John Neumann Church, 708 Milford Road (Route 101A)</a:t>
            </a:r>
          </a:p>
          <a:p>
            <a:pPr lvl="1"/>
            <a:r>
              <a:rPr lang="en-US" altLang="en-US" sz="1800" dirty="0" smtClean="0"/>
              <a:t>Merrimack Middle School, 31 Madeline Bennett Lane</a:t>
            </a:r>
          </a:p>
          <a:p>
            <a:pPr lvl="1" eaLnBrk="1" hangingPunct="1">
              <a:buFont typeface="Wingdings" pitchFamily="2" charset="2"/>
              <a:buNone/>
            </a:pPr>
            <a:endParaRPr lang="en-US" altLang="en-US" sz="2100" dirty="0" smtClean="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4400" dirty="0" smtClean="0"/>
              <a:t>2024-25 </a:t>
            </a:r>
            <a:r>
              <a:rPr lang="en-US" altLang="en-US" dirty="0" smtClean="0">
                <a:solidFill>
                  <a:schemeClr val="tx1"/>
                </a:solidFill>
              </a:rPr>
              <a:t>Budget Highlights Cont.</a:t>
            </a:r>
            <a:endParaRPr lang="en-US" altLang="en-US" dirty="0" smtClean="0"/>
          </a:p>
        </p:txBody>
      </p:sp>
      <p:sp>
        <p:nvSpPr>
          <p:cNvPr id="9219" name="Content Placeholder 2"/>
          <p:cNvSpPr>
            <a:spLocks noGrp="1"/>
          </p:cNvSpPr>
          <p:nvPr>
            <p:ph sz="half" idx="1"/>
          </p:nvPr>
        </p:nvSpPr>
        <p:spPr>
          <a:xfrm>
            <a:off x="685800" y="1420813"/>
            <a:ext cx="3924300" cy="4724400"/>
          </a:xfrm>
        </p:spPr>
        <p:txBody>
          <a:bodyPr/>
          <a:lstStyle/>
          <a:p>
            <a:pPr>
              <a:buFont typeface="Wingdings" pitchFamily="2" charset="2"/>
              <a:buChar char="§"/>
            </a:pPr>
            <a:r>
              <a:rPr lang="en-US" altLang="en-US" dirty="0"/>
              <a:t>Appropriations</a:t>
            </a:r>
          </a:p>
          <a:p>
            <a:pPr>
              <a:lnSpc>
                <a:spcPct val="150000"/>
              </a:lnSpc>
              <a:spcBef>
                <a:spcPct val="0"/>
              </a:spcBef>
              <a:buFont typeface="Wingdings" panose="05000000000000000000" pitchFamily="2" charset="2"/>
              <a:buChar char="§"/>
            </a:pPr>
            <a:r>
              <a:rPr lang="en-US" altLang="en-US" sz="1600" dirty="0"/>
              <a:t>Electric/Water/Sewer/Natural Gas</a:t>
            </a:r>
          </a:p>
          <a:p>
            <a:pPr>
              <a:lnSpc>
                <a:spcPct val="150000"/>
              </a:lnSpc>
              <a:spcBef>
                <a:spcPct val="0"/>
              </a:spcBef>
              <a:buFont typeface="Wingdings" panose="05000000000000000000" pitchFamily="2" charset="2"/>
              <a:buChar char="§"/>
            </a:pPr>
            <a:r>
              <a:rPr lang="en-US" altLang="en-US" sz="1600" dirty="0"/>
              <a:t>Office Equipment </a:t>
            </a:r>
            <a:r>
              <a:rPr lang="en-US" altLang="en-US" sz="1600" dirty="0" err="1"/>
              <a:t>Maint</a:t>
            </a:r>
            <a:r>
              <a:rPr lang="en-US" altLang="en-US" sz="1600" dirty="0"/>
              <a:t>.</a:t>
            </a:r>
          </a:p>
          <a:p>
            <a:pPr>
              <a:lnSpc>
                <a:spcPct val="150000"/>
              </a:lnSpc>
              <a:spcBef>
                <a:spcPct val="0"/>
              </a:spcBef>
              <a:buFont typeface="Wingdings" panose="05000000000000000000" pitchFamily="2" charset="2"/>
              <a:buChar char="§"/>
            </a:pPr>
            <a:r>
              <a:rPr lang="en-US" altLang="en-US" sz="1600" dirty="0" err="1"/>
              <a:t>Maint</a:t>
            </a:r>
            <a:r>
              <a:rPr lang="en-US" altLang="en-US" sz="1600" dirty="0"/>
              <a:t>. Buildings &amp; Grounds</a:t>
            </a:r>
          </a:p>
          <a:p>
            <a:pPr>
              <a:lnSpc>
                <a:spcPct val="150000"/>
              </a:lnSpc>
              <a:spcBef>
                <a:spcPct val="0"/>
              </a:spcBef>
              <a:buFont typeface="Wingdings" panose="05000000000000000000" pitchFamily="2" charset="2"/>
              <a:buChar char="§"/>
            </a:pPr>
            <a:r>
              <a:rPr lang="en-US" altLang="en-US" sz="1600" dirty="0" err="1"/>
              <a:t>Maint</a:t>
            </a:r>
            <a:r>
              <a:rPr lang="en-US" altLang="en-US" sz="1600" dirty="0"/>
              <a:t>. Machinery/Equipment/ Vehicles</a:t>
            </a:r>
          </a:p>
          <a:p>
            <a:pPr>
              <a:lnSpc>
                <a:spcPct val="150000"/>
              </a:lnSpc>
              <a:spcBef>
                <a:spcPct val="0"/>
              </a:spcBef>
              <a:buFont typeface="Wingdings" panose="05000000000000000000" pitchFamily="2" charset="2"/>
              <a:buChar char="§"/>
            </a:pPr>
            <a:r>
              <a:rPr lang="en-US" altLang="en-US" sz="1600" dirty="0"/>
              <a:t>Dues</a:t>
            </a:r>
          </a:p>
          <a:p>
            <a:pPr>
              <a:buFont typeface="Wingdings" panose="05000000000000000000" pitchFamily="2" charset="2"/>
              <a:buChar char="§"/>
              <a:defRPr/>
            </a:pPr>
            <a:r>
              <a:rPr lang="en-US" sz="1600" dirty="0"/>
              <a:t>Ammunition</a:t>
            </a:r>
          </a:p>
          <a:p>
            <a:pPr>
              <a:lnSpc>
                <a:spcPct val="150000"/>
              </a:lnSpc>
              <a:spcBef>
                <a:spcPct val="0"/>
              </a:spcBef>
              <a:buFont typeface="Wingdings" panose="05000000000000000000" pitchFamily="2" charset="2"/>
              <a:buChar char="§"/>
              <a:defRPr/>
            </a:pPr>
            <a:r>
              <a:rPr lang="en-US" altLang="en-US" sz="1600" dirty="0"/>
              <a:t>Audit/Ambulance Collection</a:t>
            </a:r>
          </a:p>
          <a:p>
            <a:pPr>
              <a:lnSpc>
                <a:spcPct val="150000"/>
              </a:lnSpc>
              <a:spcBef>
                <a:spcPct val="0"/>
              </a:spcBef>
              <a:buFont typeface="Wingdings" panose="05000000000000000000" pitchFamily="2" charset="2"/>
              <a:buChar char="§"/>
              <a:defRPr/>
            </a:pPr>
            <a:r>
              <a:rPr lang="en-US" altLang="en-US" sz="1600" dirty="0"/>
              <a:t>Uniforms &amp; Protective Clothing</a:t>
            </a:r>
          </a:p>
          <a:p>
            <a:pPr>
              <a:lnSpc>
                <a:spcPct val="150000"/>
              </a:lnSpc>
              <a:spcBef>
                <a:spcPct val="0"/>
              </a:spcBef>
              <a:buFont typeface="Wingdings" panose="05000000000000000000" pitchFamily="2" charset="2"/>
              <a:buChar char="§"/>
              <a:defRPr/>
            </a:pPr>
            <a:r>
              <a:rPr lang="en-US" altLang="en-US" sz="1600" dirty="0"/>
              <a:t>Welfare Housing</a:t>
            </a:r>
          </a:p>
          <a:p>
            <a:pPr>
              <a:lnSpc>
                <a:spcPct val="150000"/>
              </a:lnSpc>
              <a:spcBef>
                <a:spcPct val="0"/>
              </a:spcBef>
              <a:buFont typeface="Wingdings" panose="05000000000000000000" pitchFamily="2" charset="2"/>
              <a:buChar char="§"/>
              <a:defRPr/>
            </a:pPr>
            <a:r>
              <a:rPr lang="en-US" altLang="en-US" sz="1600" dirty="0" smtClean="0"/>
              <a:t>Snow </a:t>
            </a:r>
            <a:r>
              <a:rPr lang="en-US" altLang="en-US" sz="1600" dirty="0"/>
              <a:t>Plowing Town Lots</a:t>
            </a:r>
          </a:p>
          <a:p>
            <a:pPr>
              <a:lnSpc>
                <a:spcPct val="150000"/>
              </a:lnSpc>
              <a:spcBef>
                <a:spcPct val="0"/>
              </a:spcBef>
              <a:buFont typeface="Wingdings" panose="05000000000000000000" pitchFamily="2" charset="2"/>
              <a:buChar char="§"/>
              <a:defRPr/>
            </a:pPr>
            <a:r>
              <a:rPr lang="en-US" altLang="en-US" sz="1600" dirty="0"/>
              <a:t>Miscellaneous</a:t>
            </a:r>
          </a:p>
          <a:p>
            <a:pPr>
              <a:buFont typeface="Wingdings" pitchFamily="2" charset="2"/>
              <a:buChar char="§"/>
            </a:pPr>
            <a:endParaRPr lang="en-US" altLang="en-US" sz="1800" dirty="0" smtClean="0"/>
          </a:p>
          <a:p>
            <a:pPr>
              <a:buFont typeface="Wingdings" pitchFamily="2" charset="2"/>
              <a:buChar char="§"/>
            </a:pPr>
            <a:endParaRPr lang="en-US" altLang="en-US" sz="1800" b="1" dirty="0" smtClean="0"/>
          </a:p>
        </p:txBody>
      </p:sp>
      <p:sp>
        <p:nvSpPr>
          <p:cNvPr id="9220" name="Content Placeholder 3"/>
          <p:cNvSpPr>
            <a:spLocks noGrp="1"/>
          </p:cNvSpPr>
          <p:nvPr>
            <p:ph sz="half" idx="2"/>
          </p:nvPr>
        </p:nvSpPr>
        <p:spPr>
          <a:xfrm>
            <a:off x="4654216" y="1828800"/>
            <a:ext cx="3924300" cy="4724400"/>
          </a:xfrm>
        </p:spPr>
        <p:txBody>
          <a:bodyPr/>
          <a:lstStyle/>
          <a:p>
            <a:pPr lvl="1">
              <a:lnSpc>
                <a:spcPct val="150000"/>
              </a:lnSpc>
              <a:spcBef>
                <a:spcPct val="0"/>
              </a:spcBef>
              <a:buFont typeface="Wingdings" panose="05000000000000000000" pitchFamily="2" charset="2"/>
              <a:buChar char="§"/>
            </a:pPr>
            <a:r>
              <a:rPr lang="en-US" altLang="en-US" sz="1600" dirty="0"/>
              <a:t>$   </a:t>
            </a:r>
            <a:r>
              <a:rPr lang="en-US" altLang="en-US" sz="1600" dirty="0" smtClean="0"/>
              <a:t>29,400</a:t>
            </a:r>
            <a:endParaRPr lang="en-US" altLang="en-US" sz="1600" dirty="0"/>
          </a:p>
          <a:p>
            <a:pPr lvl="1">
              <a:lnSpc>
                <a:spcPct val="150000"/>
              </a:lnSpc>
              <a:spcBef>
                <a:spcPct val="0"/>
              </a:spcBef>
              <a:buFont typeface="Wingdings" panose="05000000000000000000" pitchFamily="2" charset="2"/>
              <a:buChar char="§"/>
            </a:pPr>
            <a:r>
              <a:rPr lang="en-US" altLang="en-US" sz="1600" dirty="0" smtClean="0"/>
              <a:t>$   </a:t>
            </a:r>
            <a:r>
              <a:rPr lang="en-US" altLang="en-US" sz="1600" dirty="0"/>
              <a:t>10,000</a:t>
            </a:r>
          </a:p>
          <a:p>
            <a:pPr lvl="1">
              <a:lnSpc>
                <a:spcPct val="150000"/>
              </a:lnSpc>
              <a:spcBef>
                <a:spcPct val="0"/>
              </a:spcBef>
              <a:buFont typeface="Wingdings" panose="05000000000000000000" pitchFamily="2" charset="2"/>
              <a:buChar char="§"/>
            </a:pPr>
            <a:r>
              <a:rPr lang="en-US" altLang="en-US" sz="1600" dirty="0"/>
              <a:t>$   16,700</a:t>
            </a:r>
          </a:p>
          <a:p>
            <a:pPr lvl="1">
              <a:lnSpc>
                <a:spcPct val="150000"/>
              </a:lnSpc>
              <a:spcBef>
                <a:spcPct val="0"/>
              </a:spcBef>
              <a:buFont typeface="Wingdings" panose="05000000000000000000" pitchFamily="2" charset="2"/>
              <a:buChar char="§"/>
            </a:pPr>
            <a:r>
              <a:rPr lang="en-US" altLang="en-US" sz="1600" dirty="0"/>
              <a:t>$   </a:t>
            </a:r>
            <a:r>
              <a:rPr lang="en-US" altLang="en-US" sz="1600" dirty="0" smtClean="0"/>
              <a:t>19,600</a:t>
            </a:r>
            <a:endParaRPr lang="en-US" altLang="en-US" sz="1600" dirty="0"/>
          </a:p>
          <a:p>
            <a:pPr lvl="1">
              <a:lnSpc>
                <a:spcPct val="150000"/>
              </a:lnSpc>
              <a:spcBef>
                <a:spcPct val="0"/>
              </a:spcBef>
              <a:buFont typeface="Wingdings" panose="05000000000000000000" pitchFamily="2" charset="2"/>
              <a:buChar char="§"/>
            </a:pPr>
            <a:endParaRPr lang="en-US" altLang="en-US" sz="1600" dirty="0" smtClean="0"/>
          </a:p>
          <a:p>
            <a:pPr lvl="1">
              <a:lnSpc>
                <a:spcPct val="150000"/>
              </a:lnSpc>
              <a:spcBef>
                <a:spcPct val="0"/>
              </a:spcBef>
              <a:buFont typeface="Wingdings" panose="05000000000000000000" pitchFamily="2" charset="2"/>
              <a:buChar char="§"/>
            </a:pPr>
            <a:r>
              <a:rPr lang="en-US" altLang="en-US" sz="1600" dirty="0" smtClean="0"/>
              <a:t>$   </a:t>
            </a:r>
            <a:r>
              <a:rPr lang="en-US" altLang="en-US" sz="1600" dirty="0"/>
              <a:t>10,450</a:t>
            </a:r>
          </a:p>
          <a:p>
            <a:pPr lvl="1">
              <a:buFont typeface="Wingdings" panose="05000000000000000000" pitchFamily="2" charset="2"/>
              <a:buChar char="§"/>
            </a:pPr>
            <a:r>
              <a:rPr lang="en-US" altLang="en-US" sz="1600" dirty="0"/>
              <a:t>$    32,500</a:t>
            </a:r>
          </a:p>
          <a:p>
            <a:pPr lvl="1">
              <a:lnSpc>
                <a:spcPct val="150000"/>
              </a:lnSpc>
              <a:spcBef>
                <a:spcPct val="0"/>
              </a:spcBef>
              <a:buFont typeface="Wingdings" panose="05000000000000000000" pitchFamily="2" charset="2"/>
              <a:buChar char="§"/>
            </a:pPr>
            <a:r>
              <a:rPr lang="en-US" altLang="en-US" sz="1600" dirty="0"/>
              <a:t>$    13,000</a:t>
            </a:r>
          </a:p>
          <a:p>
            <a:pPr lvl="1">
              <a:lnSpc>
                <a:spcPct val="150000"/>
              </a:lnSpc>
              <a:spcBef>
                <a:spcPct val="0"/>
              </a:spcBef>
              <a:buFont typeface="Wingdings" panose="05000000000000000000" pitchFamily="2" charset="2"/>
              <a:buChar char="§"/>
            </a:pPr>
            <a:r>
              <a:rPr lang="en-US" altLang="en-US" sz="1600" dirty="0"/>
              <a:t>$    27,300</a:t>
            </a:r>
          </a:p>
          <a:p>
            <a:pPr lvl="1">
              <a:lnSpc>
                <a:spcPct val="150000"/>
              </a:lnSpc>
              <a:spcBef>
                <a:spcPct val="0"/>
              </a:spcBef>
              <a:buFont typeface="Wingdings" panose="05000000000000000000" pitchFamily="2" charset="2"/>
              <a:buChar char="§"/>
            </a:pPr>
            <a:r>
              <a:rPr lang="en-US" altLang="en-US" sz="1600" dirty="0"/>
              <a:t>$    19,500</a:t>
            </a:r>
          </a:p>
          <a:p>
            <a:pPr lvl="1">
              <a:lnSpc>
                <a:spcPct val="150000"/>
              </a:lnSpc>
              <a:spcBef>
                <a:spcPct val="0"/>
              </a:spcBef>
              <a:buFont typeface="Wingdings" panose="05000000000000000000" pitchFamily="2" charset="2"/>
              <a:buChar char="§"/>
            </a:pPr>
            <a:r>
              <a:rPr lang="en-US" altLang="en-US" sz="1600" dirty="0" smtClean="0"/>
              <a:t>$    22,000</a:t>
            </a:r>
            <a:endParaRPr lang="en-US" altLang="en-US" sz="1600" dirty="0"/>
          </a:p>
          <a:p>
            <a:pPr lvl="1">
              <a:lnSpc>
                <a:spcPct val="150000"/>
              </a:lnSpc>
              <a:spcBef>
                <a:spcPct val="0"/>
              </a:spcBef>
              <a:buFont typeface="Wingdings" panose="05000000000000000000" pitchFamily="2" charset="2"/>
              <a:buChar char="§"/>
            </a:pPr>
            <a:r>
              <a:rPr lang="en-US" altLang="en-US" sz="1600" dirty="0" smtClean="0"/>
              <a:t>$    70,900</a:t>
            </a:r>
            <a:endParaRPr lang="en-US" altLang="en-US" sz="1600" dirty="0"/>
          </a:p>
        </p:txBody>
      </p:sp>
    </p:spTree>
    <p:extLst>
      <p:ext uri="{BB962C8B-B14F-4D97-AF65-F5344CB8AC3E}">
        <p14:creationId xmlns:p14="http://schemas.microsoft.com/office/powerpoint/2010/main" val="1577186226"/>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4400" y="304800"/>
            <a:ext cx="7772400" cy="1143000"/>
          </a:xfrm>
        </p:spPr>
        <p:txBody>
          <a:bodyPr/>
          <a:lstStyle/>
          <a:p>
            <a:pPr algn="ctr"/>
            <a:r>
              <a:rPr lang="en-US" altLang="en-US" sz="2800" dirty="0" smtClean="0"/>
              <a:t>2024-25</a:t>
            </a:r>
            <a:r>
              <a:rPr lang="en-US" altLang="en-US" sz="2800" dirty="0"/>
              <a:t/>
            </a:r>
            <a:br>
              <a:rPr lang="en-US" altLang="en-US" sz="2800" dirty="0"/>
            </a:br>
            <a:r>
              <a:rPr lang="en-US" altLang="en-US" sz="2800" dirty="0"/>
              <a:t> Budget </a:t>
            </a:r>
            <a:r>
              <a:rPr lang="en-US" altLang="en-US" sz="2800" dirty="0" smtClean="0"/>
              <a:t>Highlight </a:t>
            </a:r>
            <a:r>
              <a:rPr lang="en-US" altLang="en-US" sz="2800" dirty="0"/>
              <a:t>– Staffing Increase (Decrease)</a:t>
            </a:r>
            <a:endParaRPr lang="en-US" altLang="en-US" sz="2800" dirty="0" smtClean="0"/>
          </a:p>
        </p:txBody>
      </p:sp>
      <p:sp>
        <p:nvSpPr>
          <p:cNvPr id="9219" name="Content Placeholder 2"/>
          <p:cNvSpPr>
            <a:spLocks noGrp="1"/>
          </p:cNvSpPr>
          <p:nvPr>
            <p:ph sz="half" idx="1"/>
          </p:nvPr>
        </p:nvSpPr>
        <p:spPr>
          <a:xfrm>
            <a:off x="485776" y="1371600"/>
            <a:ext cx="4238624" cy="4953000"/>
          </a:xfrm>
        </p:spPr>
        <p:txBody>
          <a:bodyPr/>
          <a:lstStyle/>
          <a:p>
            <a:pPr lvl="1">
              <a:lnSpc>
                <a:spcPct val="150000"/>
              </a:lnSpc>
              <a:spcBef>
                <a:spcPct val="0"/>
              </a:spcBef>
              <a:buFont typeface="Wingdings" panose="05000000000000000000" pitchFamily="2" charset="2"/>
              <a:buChar char="§"/>
              <a:defRPr/>
            </a:pPr>
            <a:r>
              <a:rPr lang="en-US" altLang="en-US" sz="1600" dirty="0" smtClean="0"/>
              <a:t>Compensated </a:t>
            </a:r>
            <a:r>
              <a:rPr lang="en-US" altLang="en-US" sz="1600" dirty="0"/>
              <a:t>Absences</a:t>
            </a:r>
          </a:p>
          <a:p>
            <a:pPr lvl="1">
              <a:lnSpc>
                <a:spcPct val="150000"/>
              </a:lnSpc>
              <a:spcBef>
                <a:spcPct val="0"/>
              </a:spcBef>
              <a:buFont typeface="Wingdings" panose="05000000000000000000" pitchFamily="2" charset="2"/>
              <a:buChar char="§"/>
              <a:defRPr/>
            </a:pPr>
            <a:r>
              <a:rPr lang="en-US" altLang="en-US" sz="1600" dirty="0"/>
              <a:t>Union Wages (including steps)</a:t>
            </a:r>
          </a:p>
          <a:p>
            <a:pPr lvl="1">
              <a:lnSpc>
                <a:spcPct val="150000"/>
              </a:lnSpc>
              <a:spcBef>
                <a:spcPct val="0"/>
              </a:spcBef>
              <a:buFont typeface="Wingdings" panose="05000000000000000000" pitchFamily="2" charset="2"/>
              <a:buChar char="§"/>
              <a:defRPr/>
            </a:pPr>
            <a:r>
              <a:rPr lang="en-US" altLang="en-US" sz="1600" dirty="0" smtClean="0"/>
              <a:t>NHRS</a:t>
            </a:r>
            <a:endParaRPr lang="en-US" altLang="en-US" sz="1600" dirty="0"/>
          </a:p>
          <a:p>
            <a:pPr lvl="1">
              <a:lnSpc>
                <a:spcPct val="150000"/>
              </a:lnSpc>
              <a:spcBef>
                <a:spcPct val="0"/>
              </a:spcBef>
              <a:buFont typeface="Wingdings" panose="05000000000000000000" pitchFamily="2" charset="2"/>
              <a:buChar char="§"/>
              <a:defRPr/>
            </a:pPr>
            <a:r>
              <a:rPr lang="en-US" altLang="en-US" sz="1600" dirty="0" smtClean="0"/>
              <a:t>Benefits (Life/Dental/Short-term </a:t>
            </a:r>
            <a:r>
              <a:rPr lang="en-US" altLang="en-US" sz="1600" dirty="0" err="1" smtClean="0"/>
              <a:t>etc</a:t>
            </a:r>
            <a:r>
              <a:rPr lang="en-US" altLang="en-US" sz="1600" dirty="0" smtClean="0"/>
              <a:t>) </a:t>
            </a:r>
          </a:p>
          <a:p>
            <a:pPr lvl="1">
              <a:lnSpc>
                <a:spcPct val="150000"/>
              </a:lnSpc>
              <a:spcBef>
                <a:spcPct val="0"/>
              </a:spcBef>
              <a:buFont typeface="Wingdings" panose="05000000000000000000" pitchFamily="2" charset="2"/>
              <a:buChar char="§"/>
              <a:defRPr/>
            </a:pPr>
            <a:r>
              <a:rPr lang="en-US" altLang="en-US" sz="1600" dirty="0" smtClean="0"/>
              <a:t>Fire Overtime</a:t>
            </a:r>
          </a:p>
          <a:p>
            <a:pPr lvl="1">
              <a:lnSpc>
                <a:spcPct val="150000"/>
              </a:lnSpc>
              <a:spcBef>
                <a:spcPct val="0"/>
              </a:spcBef>
              <a:buFont typeface="Wingdings" panose="05000000000000000000" pitchFamily="2" charset="2"/>
              <a:buChar char="§"/>
              <a:defRPr/>
            </a:pPr>
            <a:r>
              <a:rPr lang="en-US" altLang="en-US" sz="1600" dirty="0" smtClean="0"/>
              <a:t>Library Raises</a:t>
            </a:r>
            <a:endParaRPr lang="en-US" altLang="en-US" sz="1600" dirty="0"/>
          </a:p>
          <a:p>
            <a:pPr marL="471487" lvl="1" indent="0">
              <a:lnSpc>
                <a:spcPct val="150000"/>
              </a:lnSpc>
              <a:spcBef>
                <a:spcPct val="0"/>
              </a:spcBef>
              <a:buNone/>
              <a:defRPr/>
            </a:pPr>
            <a:r>
              <a:rPr lang="en-US" altLang="en-US" sz="1600" b="1" dirty="0"/>
              <a:t>Staffing</a:t>
            </a:r>
          </a:p>
          <a:p>
            <a:pPr lvl="1">
              <a:lnSpc>
                <a:spcPct val="150000"/>
              </a:lnSpc>
              <a:spcBef>
                <a:spcPct val="0"/>
              </a:spcBef>
              <a:buFont typeface="Wingdings" panose="05000000000000000000" pitchFamily="2" charset="2"/>
              <a:buChar char="§"/>
              <a:defRPr/>
            </a:pPr>
            <a:r>
              <a:rPr lang="en-US" altLang="en-US" sz="1600" dirty="0" smtClean="0"/>
              <a:t>Asst</a:t>
            </a:r>
            <a:r>
              <a:rPr lang="en-US" altLang="en-US" sz="1600" dirty="0"/>
              <a:t>. Tech </a:t>
            </a:r>
            <a:r>
              <a:rPr lang="en-US" altLang="en-US" sz="1600" dirty="0" smtClean="0"/>
              <a:t>Coordinator</a:t>
            </a:r>
          </a:p>
          <a:p>
            <a:pPr lvl="1">
              <a:lnSpc>
                <a:spcPct val="150000"/>
              </a:lnSpc>
              <a:spcBef>
                <a:spcPct val="0"/>
              </a:spcBef>
              <a:buFont typeface="Wingdings" panose="05000000000000000000" pitchFamily="2" charset="2"/>
              <a:buChar char="§"/>
              <a:defRPr/>
            </a:pPr>
            <a:r>
              <a:rPr lang="en-US" altLang="en-US" sz="1600" dirty="0" smtClean="0"/>
              <a:t>Safer Grant	</a:t>
            </a:r>
            <a:endParaRPr lang="en-US" altLang="en-US" sz="1600" dirty="0"/>
          </a:p>
          <a:p>
            <a:pPr marL="471487" lvl="1" indent="0">
              <a:buNone/>
              <a:defRPr/>
            </a:pPr>
            <a:r>
              <a:rPr lang="en-US" altLang="en-US" sz="1600" b="1" dirty="0"/>
              <a:t>Part-time to Full-time</a:t>
            </a:r>
          </a:p>
          <a:p>
            <a:pPr lvl="2">
              <a:buFont typeface="Wingdings" panose="05000000000000000000" pitchFamily="2" charset="2"/>
              <a:buChar char="§"/>
              <a:defRPr/>
            </a:pPr>
            <a:r>
              <a:rPr lang="en-US" altLang="en-US" sz="1600" dirty="0"/>
              <a:t>Custodian</a:t>
            </a:r>
          </a:p>
          <a:p>
            <a:pPr lvl="2">
              <a:buFont typeface="Wingdings" panose="05000000000000000000" pitchFamily="2" charset="2"/>
              <a:buChar char="§"/>
              <a:defRPr/>
            </a:pPr>
            <a:r>
              <a:rPr lang="en-US" altLang="en-US" sz="1600" dirty="0"/>
              <a:t>Animal Control Officer</a:t>
            </a:r>
          </a:p>
          <a:p>
            <a:pPr lvl="1">
              <a:buFont typeface="Wingdings" panose="05000000000000000000" pitchFamily="2" charset="2"/>
              <a:buChar char="§"/>
              <a:defRPr/>
            </a:pPr>
            <a:r>
              <a:rPr lang="en-US" altLang="en-US" sz="1600" dirty="0"/>
              <a:t>  </a:t>
            </a:r>
            <a:r>
              <a:rPr lang="en-US" altLang="en-US" sz="1600" dirty="0" smtClean="0"/>
              <a:t>EMS </a:t>
            </a:r>
            <a:r>
              <a:rPr lang="en-US" altLang="en-US" sz="1600" dirty="0"/>
              <a:t>Part-time </a:t>
            </a:r>
            <a:r>
              <a:rPr lang="en-US" altLang="en-US" sz="1600" dirty="0" smtClean="0"/>
              <a:t>(</a:t>
            </a:r>
            <a:r>
              <a:rPr lang="en-US" altLang="en-US" sz="1600" dirty="0"/>
              <a:t>reduction of hours)</a:t>
            </a:r>
          </a:p>
          <a:p>
            <a:pPr lvl="1">
              <a:buFont typeface="Wingdings" panose="05000000000000000000" pitchFamily="2" charset="2"/>
              <a:buChar char="§"/>
              <a:defRPr/>
            </a:pPr>
            <a:r>
              <a:rPr lang="en-US" altLang="en-US" sz="1600" dirty="0"/>
              <a:t>  Deputy DPW to Civil Engineer</a:t>
            </a:r>
          </a:p>
          <a:p>
            <a:pPr lvl="1">
              <a:buFont typeface="Wingdings" panose="05000000000000000000" pitchFamily="2" charset="2"/>
              <a:buChar char="§"/>
              <a:defRPr/>
            </a:pPr>
            <a:r>
              <a:rPr lang="en-US" altLang="en-US" sz="1800" b="1" dirty="0" smtClean="0"/>
              <a:t>Total</a:t>
            </a:r>
            <a:r>
              <a:rPr lang="en-US" altLang="en-US" sz="1800" b="1" dirty="0"/>
              <a:t>	</a:t>
            </a:r>
            <a:r>
              <a:rPr lang="en-US" altLang="en-US" sz="2000" b="1" dirty="0"/>
              <a:t> 	</a:t>
            </a:r>
            <a:endParaRPr lang="en-US" altLang="en-US" dirty="0"/>
          </a:p>
          <a:p>
            <a:pPr>
              <a:buFont typeface="Wingdings" pitchFamily="2" charset="2"/>
              <a:buChar char="§"/>
            </a:pPr>
            <a:endParaRPr lang="en-US" altLang="en-US" sz="1800" b="1" dirty="0" smtClean="0"/>
          </a:p>
        </p:txBody>
      </p:sp>
      <p:sp>
        <p:nvSpPr>
          <p:cNvPr id="9220" name="Content Placeholder 3"/>
          <p:cNvSpPr>
            <a:spLocks noGrp="1"/>
          </p:cNvSpPr>
          <p:nvPr>
            <p:ph sz="half" idx="2"/>
          </p:nvPr>
        </p:nvSpPr>
        <p:spPr>
          <a:xfrm>
            <a:off x="4643438" y="1371600"/>
            <a:ext cx="3924300" cy="4953000"/>
          </a:xfrm>
        </p:spPr>
        <p:txBody>
          <a:bodyPr/>
          <a:lstStyle/>
          <a:p>
            <a:pPr>
              <a:lnSpc>
                <a:spcPct val="150000"/>
              </a:lnSpc>
              <a:spcBef>
                <a:spcPct val="0"/>
              </a:spcBef>
              <a:buFont typeface="Wingdings" panose="05000000000000000000" pitchFamily="2" charset="2"/>
              <a:buChar char="§"/>
            </a:pPr>
            <a:r>
              <a:rPr lang="en-US" altLang="en-US" sz="1600" dirty="0" smtClean="0"/>
              <a:t>$   60,000</a:t>
            </a:r>
            <a:endParaRPr lang="en-US" altLang="en-US" sz="1600" dirty="0"/>
          </a:p>
          <a:p>
            <a:pPr>
              <a:lnSpc>
                <a:spcPct val="150000"/>
              </a:lnSpc>
              <a:spcBef>
                <a:spcPct val="0"/>
              </a:spcBef>
              <a:buFont typeface="Wingdings" panose="05000000000000000000" pitchFamily="2" charset="2"/>
              <a:buChar char="§"/>
            </a:pPr>
            <a:r>
              <a:rPr lang="en-US" altLang="en-US" sz="1600" dirty="0"/>
              <a:t>$ </a:t>
            </a:r>
            <a:r>
              <a:rPr lang="en-US" altLang="en-US" sz="1600" dirty="0" smtClean="0"/>
              <a:t>272,000</a:t>
            </a:r>
            <a:endParaRPr lang="en-US" altLang="en-US" sz="1600" dirty="0"/>
          </a:p>
          <a:p>
            <a:pPr>
              <a:lnSpc>
                <a:spcPct val="150000"/>
              </a:lnSpc>
              <a:spcBef>
                <a:spcPct val="0"/>
              </a:spcBef>
              <a:buFont typeface="Wingdings" panose="05000000000000000000" pitchFamily="2" charset="2"/>
              <a:buChar char="§"/>
            </a:pPr>
            <a:r>
              <a:rPr lang="en-US" altLang="en-US" sz="1600" dirty="0" smtClean="0"/>
              <a:t>$ 135,100</a:t>
            </a:r>
            <a:endParaRPr lang="en-US" altLang="en-US" sz="1600" dirty="0"/>
          </a:p>
          <a:p>
            <a:pPr>
              <a:lnSpc>
                <a:spcPct val="150000"/>
              </a:lnSpc>
              <a:spcBef>
                <a:spcPct val="0"/>
              </a:spcBef>
              <a:buFont typeface="Wingdings" panose="05000000000000000000" pitchFamily="2" charset="2"/>
              <a:buChar char="§"/>
            </a:pPr>
            <a:r>
              <a:rPr lang="en-US" altLang="en-US" sz="1600" dirty="0" smtClean="0"/>
              <a:t>$   </a:t>
            </a:r>
            <a:r>
              <a:rPr lang="en-US" altLang="en-US" sz="1600" dirty="0" smtClean="0"/>
              <a:t>23,100</a:t>
            </a:r>
            <a:endParaRPr lang="en-US" altLang="en-US" sz="1600" dirty="0"/>
          </a:p>
          <a:p>
            <a:pPr>
              <a:lnSpc>
                <a:spcPct val="150000"/>
              </a:lnSpc>
              <a:spcBef>
                <a:spcPct val="0"/>
              </a:spcBef>
              <a:buFont typeface="Wingdings" panose="05000000000000000000" pitchFamily="2" charset="2"/>
              <a:buChar char="§"/>
            </a:pPr>
            <a:r>
              <a:rPr lang="en-US" altLang="en-US" sz="1600" dirty="0"/>
              <a:t>$ </a:t>
            </a:r>
            <a:r>
              <a:rPr lang="en-US" altLang="en-US" sz="1600" dirty="0" smtClean="0"/>
              <a:t>115,700</a:t>
            </a:r>
          </a:p>
          <a:p>
            <a:pPr>
              <a:lnSpc>
                <a:spcPct val="150000"/>
              </a:lnSpc>
              <a:spcBef>
                <a:spcPct val="0"/>
              </a:spcBef>
              <a:buFont typeface="Wingdings" panose="05000000000000000000" pitchFamily="2" charset="2"/>
              <a:buChar char="§"/>
            </a:pPr>
            <a:r>
              <a:rPr lang="en-US" altLang="en-US" sz="1600" dirty="0" smtClean="0"/>
              <a:t>$   32,000</a:t>
            </a:r>
            <a:endParaRPr lang="en-US" altLang="en-US" sz="1600" dirty="0"/>
          </a:p>
          <a:p>
            <a:pPr marL="0" indent="0">
              <a:buNone/>
              <a:defRPr/>
            </a:pPr>
            <a:endParaRPr lang="en-US" altLang="en-US" sz="2000" dirty="0"/>
          </a:p>
          <a:p>
            <a:pPr>
              <a:buFont typeface="Wingdings" panose="05000000000000000000" pitchFamily="2" charset="2"/>
              <a:buChar char="§"/>
              <a:defRPr/>
            </a:pPr>
            <a:r>
              <a:rPr lang="en-US" altLang="en-US" sz="1600" dirty="0"/>
              <a:t>$  111,000</a:t>
            </a:r>
          </a:p>
          <a:p>
            <a:pPr>
              <a:buFont typeface="Wingdings" panose="05000000000000000000" pitchFamily="2" charset="2"/>
              <a:buChar char="§"/>
              <a:defRPr/>
            </a:pPr>
            <a:r>
              <a:rPr lang="en-US" altLang="en-US" sz="1600" dirty="0" smtClean="0"/>
              <a:t>$  286,700</a:t>
            </a:r>
            <a:endParaRPr lang="en-US" altLang="en-US" sz="1600" dirty="0"/>
          </a:p>
          <a:p>
            <a:pPr>
              <a:buFont typeface="Wingdings" panose="05000000000000000000" pitchFamily="2" charset="2"/>
              <a:buChar char="§"/>
              <a:defRPr/>
            </a:pPr>
            <a:endParaRPr lang="en-US" altLang="en-US" sz="2000" b="1" dirty="0" smtClean="0"/>
          </a:p>
          <a:p>
            <a:pPr>
              <a:buFont typeface="Wingdings" panose="05000000000000000000" pitchFamily="2" charset="2"/>
              <a:buChar char="§"/>
              <a:defRPr/>
            </a:pPr>
            <a:r>
              <a:rPr lang="en-US" altLang="en-US" sz="1600" dirty="0" smtClean="0"/>
              <a:t>$    </a:t>
            </a:r>
            <a:r>
              <a:rPr lang="en-US" altLang="en-US" sz="1600" dirty="0"/>
              <a:t>40,900</a:t>
            </a:r>
          </a:p>
          <a:p>
            <a:pPr>
              <a:buFont typeface="Wingdings" panose="05000000000000000000" pitchFamily="2" charset="2"/>
              <a:buChar char="§"/>
              <a:defRPr/>
            </a:pPr>
            <a:r>
              <a:rPr lang="en-US" altLang="en-US" sz="1600" dirty="0"/>
              <a:t>$    41,700</a:t>
            </a:r>
          </a:p>
          <a:p>
            <a:pPr>
              <a:buFont typeface="Wingdings" panose="05000000000000000000" pitchFamily="2" charset="2"/>
              <a:buChar char="§"/>
              <a:defRPr/>
            </a:pPr>
            <a:r>
              <a:rPr lang="en-US" altLang="en-US" sz="1600" dirty="0"/>
              <a:t>$  (20,150)</a:t>
            </a:r>
          </a:p>
          <a:p>
            <a:pPr>
              <a:buFont typeface="Wingdings" panose="05000000000000000000" pitchFamily="2" charset="2"/>
              <a:buChar char="§"/>
              <a:defRPr/>
            </a:pPr>
            <a:endParaRPr lang="en-US" altLang="en-US" sz="1600" u="sng" dirty="0" smtClean="0"/>
          </a:p>
          <a:p>
            <a:pPr>
              <a:buFont typeface="Wingdings" panose="05000000000000000000" pitchFamily="2" charset="2"/>
              <a:buChar char="§"/>
              <a:defRPr/>
            </a:pPr>
            <a:r>
              <a:rPr lang="en-US" altLang="en-US" sz="1600" u="sng" dirty="0" smtClean="0"/>
              <a:t>$  </a:t>
            </a:r>
            <a:r>
              <a:rPr lang="en-US" altLang="en-US" sz="1600" u="sng" dirty="0"/>
              <a:t>(36,500)</a:t>
            </a:r>
          </a:p>
          <a:p>
            <a:pPr marL="2228850" lvl="6" indent="0">
              <a:lnSpc>
                <a:spcPct val="150000"/>
              </a:lnSpc>
              <a:spcBef>
                <a:spcPct val="0"/>
              </a:spcBef>
              <a:buNone/>
              <a:defRPr/>
            </a:pPr>
            <a:r>
              <a:rPr lang="en-US" altLang="en-US" b="1" dirty="0" smtClean="0"/>
              <a:t>$2,197,500</a:t>
            </a:r>
            <a:endParaRPr lang="en-US" altLang="en-US" sz="2000" b="1" dirty="0" smtClean="0"/>
          </a:p>
        </p:txBody>
      </p:sp>
    </p:spTree>
    <p:extLst>
      <p:ext uri="{BB962C8B-B14F-4D97-AF65-F5344CB8AC3E}">
        <p14:creationId xmlns:p14="http://schemas.microsoft.com/office/powerpoint/2010/main" val="2440050508"/>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Budget Highlights Cont.</a:t>
            </a:r>
            <a:endParaRPr lang="en-US" dirty="0"/>
          </a:p>
        </p:txBody>
      </p:sp>
      <p:sp>
        <p:nvSpPr>
          <p:cNvPr id="3" name="Content Placeholder 2"/>
          <p:cNvSpPr>
            <a:spLocks noGrp="1"/>
          </p:cNvSpPr>
          <p:nvPr>
            <p:ph sz="half" idx="1"/>
          </p:nvPr>
        </p:nvSpPr>
        <p:spPr/>
        <p:txBody>
          <a:bodyPr/>
          <a:lstStyle/>
          <a:p>
            <a:pPr marL="0" indent="0">
              <a:lnSpc>
                <a:spcPct val="150000"/>
              </a:lnSpc>
              <a:spcBef>
                <a:spcPct val="0"/>
              </a:spcBef>
              <a:buNone/>
              <a:defRPr/>
            </a:pPr>
            <a:r>
              <a:rPr lang="en-US" altLang="en-US" sz="2000" b="1" dirty="0"/>
              <a:t>Savings</a:t>
            </a:r>
          </a:p>
          <a:p>
            <a:pPr>
              <a:buFont typeface="Wingdings" panose="05000000000000000000" pitchFamily="2" charset="2"/>
              <a:buChar char="§"/>
              <a:defRPr/>
            </a:pPr>
            <a:r>
              <a:rPr lang="en-US" altLang="en-US" sz="2000" dirty="0"/>
              <a:t>Police Vehicles</a:t>
            </a:r>
          </a:p>
          <a:p>
            <a:pPr>
              <a:buFont typeface="Wingdings" panose="05000000000000000000" pitchFamily="2" charset="2"/>
              <a:buChar char="§"/>
              <a:defRPr/>
            </a:pPr>
            <a:r>
              <a:rPr lang="en-US" altLang="en-US" sz="2000" dirty="0"/>
              <a:t>Brine Storage Tank</a:t>
            </a:r>
          </a:p>
          <a:p>
            <a:pPr>
              <a:buFont typeface="Wingdings" panose="05000000000000000000" pitchFamily="2" charset="2"/>
              <a:buChar char="§"/>
              <a:defRPr/>
            </a:pPr>
            <a:r>
              <a:rPr lang="en-US" altLang="en-US" sz="2000" dirty="0"/>
              <a:t>Street Sweeping &amp; Pavement Marking</a:t>
            </a:r>
          </a:p>
          <a:p>
            <a:pPr>
              <a:lnSpc>
                <a:spcPct val="150000"/>
              </a:lnSpc>
              <a:spcBef>
                <a:spcPct val="0"/>
              </a:spcBef>
              <a:buFont typeface="Wingdings" panose="05000000000000000000" pitchFamily="2" charset="2"/>
              <a:buChar char="§"/>
              <a:defRPr/>
            </a:pPr>
            <a:endParaRPr lang="en-US" altLang="en-US" sz="1600" b="1" dirty="0" smtClean="0"/>
          </a:p>
          <a:p>
            <a:pPr>
              <a:lnSpc>
                <a:spcPct val="150000"/>
              </a:lnSpc>
              <a:spcBef>
                <a:spcPct val="0"/>
              </a:spcBef>
              <a:buFont typeface="Wingdings" panose="05000000000000000000" pitchFamily="2" charset="2"/>
              <a:buChar char="§"/>
              <a:defRPr/>
            </a:pPr>
            <a:r>
              <a:rPr lang="en-US" altLang="en-US" sz="1600" b="1" dirty="0" smtClean="0"/>
              <a:t>NET </a:t>
            </a:r>
            <a:r>
              <a:rPr lang="en-US" altLang="en-US" sz="1600" b="1" dirty="0"/>
              <a:t>SAVINGS</a:t>
            </a:r>
          </a:p>
          <a:p>
            <a:pPr>
              <a:lnSpc>
                <a:spcPct val="150000"/>
              </a:lnSpc>
              <a:spcBef>
                <a:spcPct val="0"/>
              </a:spcBef>
              <a:buFont typeface="Wingdings" panose="05000000000000000000" pitchFamily="2" charset="2"/>
              <a:buChar char="§"/>
              <a:defRPr/>
            </a:pPr>
            <a:endParaRPr lang="en-US" altLang="en-US" sz="2000" b="1" dirty="0"/>
          </a:p>
          <a:p>
            <a:pPr>
              <a:lnSpc>
                <a:spcPct val="150000"/>
              </a:lnSpc>
              <a:spcBef>
                <a:spcPct val="0"/>
              </a:spcBef>
              <a:buFont typeface="Wingdings" panose="05000000000000000000" pitchFamily="2" charset="2"/>
              <a:buChar char="§"/>
              <a:defRPr/>
            </a:pPr>
            <a:r>
              <a:rPr lang="en-US" altLang="en-US" b="1" dirty="0"/>
              <a:t>Total GF Increase</a:t>
            </a:r>
            <a:endParaRPr lang="en-US" altLang="en-US" dirty="0"/>
          </a:p>
        </p:txBody>
      </p:sp>
      <p:sp>
        <p:nvSpPr>
          <p:cNvPr id="4" name="Content Placeholder 3"/>
          <p:cNvSpPr>
            <a:spLocks noGrp="1"/>
          </p:cNvSpPr>
          <p:nvPr>
            <p:ph sz="half" idx="2"/>
          </p:nvPr>
        </p:nvSpPr>
        <p:spPr>
          <a:xfrm>
            <a:off x="4876800" y="1905000"/>
            <a:ext cx="3810000" cy="4530725"/>
          </a:xfrm>
        </p:spPr>
        <p:txBody>
          <a:bodyPr/>
          <a:lstStyle/>
          <a:p>
            <a:pPr>
              <a:buFont typeface="Wingdings" pitchFamily="2" charset="2"/>
              <a:buChar char="§"/>
            </a:pPr>
            <a:endParaRPr lang="en-US" altLang="en-US" sz="1800" dirty="0" smtClean="0"/>
          </a:p>
          <a:p>
            <a:pPr>
              <a:buFont typeface="Wingdings" panose="05000000000000000000" pitchFamily="2" charset="2"/>
              <a:buChar char="§"/>
              <a:defRPr/>
            </a:pPr>
            <a:r>
              <a:rPr lang="en-US" altLang="en-US" sz="1600" dirty="0"/>
              <a:t>$ (   15,000)</a:t>
            </a:r>
          </a:p>
          <a:p>
            <a:pPr>
              <a:buFont typeface="Wingdings" panose="05000000000000000000" pitchFamily="2" charset="2"/>
              <a:buChar char="§"/>
              <a:defRPr/>
            </a:pPr>
            <a:r>
              <a:rPr lang="en-US" altLang="en-US" sz="1600" dirty="0" smtClean="0"/>
              <a:t>$ (    </a:t>
            </a:r>
            <a:r>
              <a:rPr lang="en-US" altLang="en-US" sz="1600" dirty="0"/>
              <a:t>25,000)</a:t>
            </a:r>
          </a:p>
          <a:p>
            <a:pPr>
              <a:buFont typeface="Wingdings" panose="05000000000000000000" pitchFamily="2" charset="2"/>
              <a:buChar char="§"/>
              <a:defRPr/>
            </a:pPr>
            <a:r>
              <a:rPr lang="en-US" altLang="en-US" sz="1600" dirty="0" smtClean="0"/>
              <a:t>$ (    </a:t>
            </a:r>
            <a:r>
              <a:rPr lang="en-US" altLang="en-US" sz="1600" dirty="0"/>
              <a:t>40,000)</a:t>
            </a:r>
          </a:p>
          <a:p>
            <a:pPr lvl="1">
              <a:lnSpc>
                <a:spcPct val="150000"/>
              </a:lnSpc>
              <a:spcBef>
                <a:spcPct val="0"/>
              </a:spcBef>
              <a:buFont typeface="Wingdings" panose="05000000000000000000" pitchFamily="2" charset="2"/>
              <a:buChar char="§"/>
              <a:defRPr/>
            </a:pPr>
            <a:endParaRPr lang="en-US" sz="2000" b="1" dirty="0"/>
          </a:p>
          <a:p>
            <a:pPr lvl="1">
              <a:lnSpc>
                <a:spcPct val="150000"/>
              </a:lnSpc>
              <a:spcBef>
                <a:spcPct val="0"/>
              </a:spcBef>
              <a:buFont typeface="Wingdings" panose="05000000000000000000" pitchFamily="2" charset="2"/>
              <a:buChar char="§"/>
              <a:defRPr/>
            </a:pPr>
            <a:r>
              <a:rPr lang="en-US" sz="1600" b="1" dirty="0"/>
              <a:t> </a:t>
            </a:r>
            <a:r>
              <a:rPr lang="en-US" sz="1600" b="1" u="sng" dirty="0" smtClean="0"/>
              <a:t>($ </a:t>
            </a:r>
            <a:r>
              <a:rPr lang="en-US" sz="1600" b="1" u="sng" dirty="0" smtClean="0"/>
              <a:t>80,000)</a:t>
            </a:r>
            <a:endParaRPr lang="en-US" sz="1600" b="1" u="sng" dirty="0"/>
          </a:p>
          <a:p>
            <a:pPr marL="471487" lvl="1" indent="0">
              <a:lnSpc>
                <a:spcPct val="150000"/>
              </a:lnSpc>
              <a:spcBef>
                <a:spcPct val="0"/>
              </a:spcBef>
              <a:buNone/>
              <a:defRPr/>
            </a:pPr>
            <a:r>
              <a:rPr lang="en-US" sz="1800" b="1" dirty="0"/>
              <a:t>  </a:t>
            </a:r>
            <a:endParaRPr lang="en-US" sz="1800" b="1" dirty="0" smtClean="0"/>
          </a:p>
          <a:p>
            <a:pPr lvl="1">
              <a:lnSpc>
                <a:spcPct val="150000"/>
              </a:lnSpc>
              <a:spcBef>
                <a:spcPct val="0"/>
              </a:spcBef>
              <a:buFont typeface="Wingdings" panose="05000000000000000000" pitchFamily="2" charset="2"/>
              <a:buChar char="§"/>
              <a:defRPr/>
            </a:pPr>
            <a:endParaRPr lang="en-US" sz="1800" b="1" dirty="0" smtClean="0"/>
          </a:p>
          <a:p>
            <a:pPr lvl="1">
              <a:lnSpc>
                <a:spcPct val="150000"/>
              </a:lnSpc>
              <a:spcBef>
                <a:spcPct val="0"/>
              </a:spcBef>
              <a:buFont typeface="Wingdings" panose="05000000000000000000" pitchFamily="2" charset="2"/>
              <a:buChar char="§"/>
              <a:defRPr/>
            </a:pPr>
            <a:r>
              <a:rPr lang="en-US" sz="1800" b="1" dirty="0" smtClean="0"/>
              <a:t>          </a:t>
            </a:r>
            <a:r>
              <a:rPr lang="en-US" b="1" dirty="0" smtClean="0"/>
              <a:t>$2,117,500</a:t>
            </a:r>
            <a:endParaRPr lang="en-US" dirty="0"/>
          </a:p>
        </p:txBody>
      </p:sp>
    </p:spTree>
    <p:extLst>
      <p:ext uri="{BB962C8B-B14F-4D97-AF65-F5344CB8AC3E}">
        <p14:creationId xmlns:p14="http://schemas.microsoft.com/office/powerpoint/2010/main" val="977882334"/>
      </p:ext>
    </p:ext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Budget Highlights Cont.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54937686"/>
              </p:ext>
            </p:extLst>
          </p:nvPr>
        </p:nvGraphicFramePr>
        <p:xfrm>
          <a:off x="914400" y="1524000"/>
          <a:ext cx="7086600" cy="4343400"/>
        </p:xfrm>
        <a:graphic>
          <a:graphicData uri="http://schemas.openxmlformats.org/presentationml/2006/ole">
            <mc:AlternateContent xmlns:mc="http://schemas.openxmlformats.org/markup-compatibility/2006">
              <mc:Choice xmlns:v="urn:schemas-microsoft-com:vml" Requires="v">
                <p:oleObj spid="_x0000_s27689" name="Worksheet" r:id="rId3" imgW="4876942" imgH="3809796" progId="Excel.Sheet.12">
                  <p:link updateAutomatic="1"/>
                </p:oleObj>
              </mc:Choice>
              <mc:Fallback>
                <p:oleObj name="Worksheet" r:id="rId3" imgW="4876942" imgH="3809796" progId="Excel.Sheet.12">
                  <p:link updateAutomatic="1"/>
                  <p:pic>
                    <p:nvPicPr>
                      <p:cNvPr id="0" name=""/>
                      <p:cNvPicPr/>
                      <p:nvPr/>
                    </p:nvPicPr>
                    <p:blipFill>
                      <a:blip r:embed="rId4"/>
                      <a:stretch>
                        <a:fillRect/>
                      </a:stretch>
                    </p:blipFill>
                    <p:spPr>
                      <a:xfrm>
                        <a:off x="914400" y="1524000"/>
                        <a:ext cx="7086600" cy="4343400"/>
                      </a:xfrm>
                      <a:prstGeom prst="rect">
                        <a:avLst/>
                      </a:prstGeom>
                    </p:spPr>
                  </p:pic>
                </p:oleObj>
              </mc:Fallback>
            </mc:AlternateContent>
          </a:graphicData>
        </a:graphic>
      </p:graphicFrame>
    </p:spTree>
    <p:extLst>
      <p:ext uri="{BB962C8B-B14F-4D97-AF65-F5344CB8AC3E}">
        <p14:creationId xmlns:p14="http://schemas.microsoft.com/office/powerpoint/2010/main" val="1798658155"/>
      </p:ext>
    </p:extLst>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200" dirty="0"/>
              <a:t>Budget Highlights</a:t>
            </a:r>
            <a:br>
              <a:rPr lang="en-US" altLang="en-US" sz="3200" dirty="0"/>
            </a:br>
            <a:r>
              <a:rPr lang="en-US" altLang="en-US" sz="3200" dirty="0"/>
              <a:t>Increased Costs are Only Part of the Story…</a:t>
            </a:r>
            <a:endParaRPr lang="en-US" altLang="en-US" sz="3200" dirty="0" smtClean="0"/>
          </a:p>
        </p:txBody>
      </p:sp>
      <p:sp>
        <p:nvSpPr>
          <p:cNvPr id="4099" name="Content Placeholder 2"/>
          <p:cNvSpPr>
            <a:spLocks noGrp="1"/>
          </p:cNvSpPr>
          <p:nvPr>
            <p:ph sz="half" idx="1"/>
          </p:nvPr>
        </p:nvSpPr>
        <p:spPr>
          <a:xfrm>
            <a:off x="152400" y="1600200"/>
            <a:ext cx="4800600" cy="4876800"/>
          </a:xfrm>
        </p:spPr>
        <p:txBody>
          <a:bodyPr/>
          <a:lstStyle/>
          <a:p>
            <a:pPr>
              <a:buFont typeface="Wingdings" panose="05000000000000000000" pitchFamily="2" charset="2"/>
              <a:buChar char="§"/>
              <a:defRPr/>
            </a:pPr>
            <a:r>
              <a:rPr lang="en-US" altLang="en-US" sz="2000" dirty="0" smtClean="0">
                <a:latin typeface="+mj-lt"/>
              </a:rPr>
              <a:t>Revenue</a:t>
            </a:r>
          </a:p>
          <a:p>
            <a:pPr lvl="1">
              <a:buFont typeface="Wingdings" panose="05000000000000000000" pitchFamily="2" charset="2"/>
              <a:buChar char="§"/>
              <a:defRPr/>
            </a:pPr>
            <a:r>
              <a:rPr lang="en-US" altLang="en-US" sz="1800" dirty="0" smtClean="0">
                <a:latin typeface="+mj-lt"/>
              </a:rPr>
              <a:t>Increase</a:t>
            </a:r>
          </a:p>
          <a:p>
            <a:pPr lvl="2">
              <a:lnSpc>
                <a:spcPct val="150000"/>
              </a:lnSpc>
              <a:spcBef>
                <a:spcPts val="0"/>
              </a:spcBef>
              <a:buFont typeface="Wingdings" panose="05000000000000000000" pitchFamily="2" charset="2"/>
              <a:buChar char="§"/>
              <a:defRPr/>
            </a:pPr>
            <a:r>
              <a:rPr lang="en-US" altLang="en-US" sz="1600" dirty="0" smtClean="0">
                <a:latin typeface="+mj-lt"/>
              </a:rPr>
              <a:t>Solid Waste Revenue </a:t>
            </a:r>
          </a:p>
          <a:p>
            <a:pPr lvl="2">
              <a:lnSpc>
                <a:spcPct val="150000"/>
              </a:lnSpc>
              <a:spcBef>
                <a:spcPts val="0"/>
              </a:spcBef>
              <a:buFont typeface="Wingdings" panose="05000000000000000000" pitchFamily="2" charset="2"/>
              <a:buChar char="§"/>
              <a:defRPr/>
            </a:pPr>
            <a:r>
              <a:rPr lang="en-US" altLang="en-US" sz="1600" dirty="0" smtClean="0">
                <a:latin typeface="+mj-lt"/>
              </a:rPr>
              <a:t>Ambulance </a:t>
            </a:r>
            <a:endParaRPr lang="en-US" altLang="en-US" sz="1600" dirty="0" smtClean="0">
              <a:latin typeface="+mj-lt"/>
            </a:endParaRPr>
          </a:p>
          <a:p>
            <a:pPr lvl="2">
              <a:lnSpc>
                <a:spcPct val="150000"/>
              </a:lnSpc>
              <a:spcBef>
                <a:spcPts val="0"/>
              </a:spcBef>
              <a:buFont typeface="Wingdings" panose="05000000000000000000" pitchFamily="2" charset="2"/>
              <a:buChar char="§"/>
              <a:defRPr/>
            </a:pPr>
            <a:r>
              <a:rPr lang="en-US" altLang="en-US" sz="1600" dirty="0" smtClean="0">
                <a:latin typeface="+mj-lt"/>
              </a:rPr>
              <a:t>Charges </a:t>
            </a:r>
            <a:r>
              <a:rPr lang="en-US" altLang="en-US" sz="1600" dirty="0" smtClean="0">
                <a:latin typeface="+mj-lt"/>
              </a:rPr>
              <a:t>for Services</a:t>
            </a:r>
          </a:p>
          <a:p>
            <a:pPr lvl="2">
              <a:lnSpc>
                <a:spcPct val="150000"/>
              </a:lnSpc>
              <a:spcBef>
                <a:spcPts val="0"/>
              </a:spcBef>
              <a:buFont typeface="Wingdings" panose="05000000000000000000" pitchFamily="2" charset="2"/>
              <a:buChar char="§"/>
              <a:defRPr/>
            </a:pPr>
            <a:r>
              <a:rPr lang="en-US" altLang="en-US" sz="1600" dirty="0" smtClean="0">
                <a:latin typeface="+mj-lt"/>
              </a:rPr>
              <a:t>Miscellaneous</a:t>
            </a:r>
            <a:r>
              <a:rPr lang="en-US" altLang="en-US" sz="1600" dirty="0" smtClean="0">
                <a:latin typeface="+mj-lt"/>
              </a:rPr>
              <a:t>		</a:t>
            </a:r>
          </a:p>
          <a:p>
            <a:pPr lvl="1">
              <a:buFont typeface="Wingdings" panose="05000000000000000000" pitchFamily="2" charset="2"/>
              <a:buChar char="§"/>
              <a:defRPr/>
            </a:pPr>
            <a:r>
              <a:rPr lang="en-US" altLang="en-US" sz="1800" dirty="0" smtClean="0">
                <a:latin typeface="+mj-lt"/>
              </a:rPr>
              <a:t>Decrease</a:t>
            </a:r>
            <a:endParaRPr lang="en-US" altLang="en-US" sz="1800" dirty="0">
              <a:latin typeface="+mj-lt"/>
            </a:endParaRPr>
          </a:p>
          <a:p>
            <a:pPr lvl="2">
              <a:buFont typeface="Wingdings" panose="05000000000000000000" pitchFamily="2" charset="2"/>
              <a:buChar char="§"/>
              <a:defRPr/>
            </a:pPr>
            <a:r>
              <a:rPr lang="en-US" altLang="en-US" sz="1600" dirty="0" smtClean="0">
                <a:latin typeface="+mj-lt"/>
              </a:rPr>
              <a:t>Insurance Rebate</a:t>
            </a:r>
            <a:endParaRPr lang="en-US" altLang="en-US" sz="1600" dirty="0" smtClean="0">
              <a:latin typeface="+mj-lt"/>
            </a:endParaRPr>
          </a:p>
          <a:p>
            <a:pPr lvl="2">
              <a:buFont typeface="Wingdings" panose="05000000000000000000" pitchFamily="2" charset="2"/>
              <a:buChar char="§"/>
              <a:defRPr/>
            </a:pPr>
            <a:r>
              <a:rPr lang="en-US" altLang="en-US" sz="1600" dirty="0" smtClean="0">
                <a:latin typeface="+mj-lt"/>
              </a:rPr>
              <a:t>Building Permits	</a:t>
            </a:r>
          </a:p>
          <a:p>
            <a:pPr lvl="2">
              <a:buFont typeface="Wingdings" panose="05000000000000000000" pitchFamily="2" charset="2"/>
              <a:buChar char="§"/>
              <a:defRPr/>
            </a:pPr>
            <a:r>
              <a:rPr lang="en-US" altLang="en-US" sz="1600" dirty="0" smtClean="0">
                <a:latin typeface="+mj-lt"/>
              </a:rPr>
              <a:t>Other Building Revenue</a:t>
            </a:r>
            <a:endParaRPr lang="en-US" altLang="en-US" sz="1600" dirty="0" smtClean="0">
              <a:latin typeface="+mj-lt"/>
            </a:endParaRPr>
          </a:p>
          <a:p>
            <a:pPr marL="471487" lvl="1" indent="0">
              <a:buFont typeface="Wingdings" panose="05000000000000000000" pitchFamily="2" charset="2"/>
              <a:buNone/>
              <a:defRPr/>
            </a:pPr>
            <a:r>
              <a:rPr lang="en-US" sz="2000" b="1" dirty="0" smtClean="0">
                <a:latin typeface="+mj-lt"/>
              </a:rPr>
              <a:t>Net </a:t>
            </a:r>
            <a:r>
              <a:rPr lang="en-US" sz="2000" b="1" dirty="0">
                <a:latin typeface="+mj-lt"/>
              </a:rPr>
              <a:t>Revenue </a:t>
            </a:r>
            <a:r>
              <a:rPr lang="en-US" sz="2000" b="1" dirty="0" smtClean="0">
                <a:latin typeface="+mj-lt"/>
              </a:rPr>
              <a:t>Increase</a:t>
            </a:r>
            <a:endParaRPr lang="en-US" altLang="en-US" sz="2000" b="1" dirty="0" smtClean="0">
              <a:latin typeface="+mj-lt"/>
            </a:endParaRPr>
          </a:p>
          <a:p>
            <a:pPr marL="457200" lvl="1" indent="0">
              <a:buNone/>
              <a:defRPr/>
            </a:pPr>
            <a:r>
              <a:rPr lang="en-US" altLang="en-US" sz="2000" b="1" dirty="0" smtClean="0">
                <a:latin typeface="+mj-lt"/>
              </a:rPr>
              <a:t>Safer Grant</a:t>
            </a:r>
            <a:r>
              <a:rPr lang="en-US" altLang="en-US" b="1" dirty="0" smtClean="0"/>
              <a:t>	</a:t>
            </a:r>
            <a:r>
              <a:rPr lang="en-US" altLang="en-US" dirty="0" smtClean="0"/>
              <a:t>			</a:t>
            </a:r>
          </a:p>
        </p:txBody>
      </p:sp>
      <p:sp>
        <p:nvSpPr>
          <p:cNvPr id="2" name="Content Placeholder 1"/>
          <p:cNvSpPr>
            <a:spLocks noGrp="1"/>
          </p:cNvSpPr>
          <p:nvPr>
            <p:ph sz="half" idx="2"/>
          </p:nvPr>
        </p:nvSpPr>
        <p:spPr>
          <a:xfrm>
            <a:off x="4941771" y="1524000"/>
            <a:ext cx="3624263" cy="4876800"/>
          </a:xfrm>
        </p:spPr>
        <p:txBody>
          <a:bodyPr/>
          <a:lstStyle/>
          <a:p>
            <a:pPr>
              <a:buFont typeface="Wingdings" panose="05000000000000000000" pitchFamily="2" charset="2"/>
              <a:buChar char="§"/>
              <a:defRPr/>
            </a:pPr>
            <a:endParaRPr lang="en-US" sz="1800" dirty="0" smtClean="0">
              <a:latin typeface="+mj-lt"/>
            </a:endParaRPr>
          </a:p>
          <a:p>
            <a:pPr>
              <a:buFont typeface="Wingdings" panose="05000000000000000000" pitchFamily="2" charset="2"/>
              <a:buChar char="§"/>
              <a:defRPr/>
            </a:pPr>
            <a:endParaRPr lang="en-US" sz="1800" dirty="0">
              <a:latin typeface="+mj-lt"/>
            </a:endParaRPr>
          </a:p>
          <a:p>
            <a:pPr>
              <a:lnSpc>
                <a:spcPct val="150000"/>
              </a:lnSpc>
              <a:spcBef>
                <a:spcPts val="0"/>
              </a:spcBef>
              <a:buFont typeface="Wingdings" panose="05000000000000000000" pitchFamily="2" charset="2"/>
              <a:buChar char="§"/>
              <a:defRPr/>
            </a:pPr>
            <a:r>
              <a:rPr lang="en-US" sz="1600" dirty="0" smtClean="0">
                <a:latin typeface="+mj-lt"/>
              </a:rPr>
              <a:t> $  </a:t>
            </a:r>
            <a:r>
              <a:rPr lang="en-US" sz="1600" dirty="0" smtClean="0">
                <a:latin typeface="+mj-lt"/>
              </a:rPr>
              <a:t>  10,000</a:t>
            </a:r>
            <a:endParaRPr lang="en-US" sz="1600" dirty="0" smtClean="0">
              <a:latin typeface="+mj-lt"/>
            </a:endParaRPr>
          </a:p>
          <a:p>
            <a:pPr>
              <a:lnSpc>
                <a:spcPct val="150000"/>
              </a:lnSpc>
              <a:spcBef>
                <a:spcPts val="0"/>
              </a:spcBef>
              <a:buFont typeface="Wingdings" panose="05000000000000000000" pitchFamily="2" charset="2"/>
              <a:buChar char="§"/>
              <a:defRPr/>
            </a:pPr>
            <a:r>
              <a:rPr lang="en-US" sz="1600" dirty="0" smtClean="0">
                <a:latin typeface="+mj-lt"/>
              </a:rPr>
              <a:t> $  </a:t>
            </a:r>
            <a:r>
              <a:rPr lang="en-US" sz="1600" dirty="0" smtClean="0">
                <a:latin typeface="+mj-lt"/>
              </a:rPr>
              <a:t>115,000</a:t>
            </a:r>
            <a:endParaRPr lang="en-US" sz="1600" dirty="0" smtClean="0">
              <a:latin typeface="+mj-lt"/>
            </a:endParaRPr>
          </a:p>
          <a:p>
            <a:pPr>
              <a:lnSpc>
                <a:spcPct val="150000"/>
              </a:lnSpc>
              <a:spcBef>
                <a:spcPts val="0"/>
              </a:spcBef>
              <a:buFont typeface="Wingdings" panose="05000000000000000000" pitchFamily="2" charset="2"/>
              <a:buChar char="§"/>
              <a:defRPr/>
            </a:pPr>
            <a:r>
              <a:rPr lang="en-US" sz="1600" dirty="0" smtClean="0">
                <a:latin typeface="+mj-lt"/>
              </a:rPr>
              <a:t>$     48,625</a:t>
            </a:r>
            <a:endParaRPr lang="en-US" sz="1600" dirty="0" smtClean="0">
              <a:latin typeface="+mj-lt"/>
            </a:endParaRPr>
          </a:p>
          <a:p>
            <a:pPr>
              <a:lnSpc>
                <a:spcPct val="150000"/>
              </a:lnSpc>
              <a:spcBef>
                <a:spcPts val="0"/>
              </a:spcBef>
              <a:buFont typeface="Wingdings" panose="05000000000000000000" pitchFamily="2" charset="2"/>
              <a:buChar char="§"/>
              <a:defRPr/>
            </a:pPr>
            <a:r>
              <a:rPr lang="en-US" sz="1600" dirty="0" smtClean="0">
                <a:latin typeface="+mj-lt"/>
              </a:rPr>
              <a:t>$     12,656</a:t>
            </a:r>
          </a:p>
          <a:p>
            <a:pPr>
              <a:lnSpc>
                <a:spcPct val="150000"/>
              </a:lnSpc>
              <a:spcBef>
                <a:spcPts val="0"/>
              </a:spcBef>
              <a:buFont typeface="Wingdings" panose="05000000000000000000" pitchFamily="2" charset="2"/>
              <a:buChar char="§"/>
              <a:defRPr/>
            </a:pPr>
            <a:r>
              <a:rPr lang="en-US" sz="1800" dirty="0" smtClean="0">
                <a:latin typeface="+mj-lt"/>
              </a:rPr>
              <a:t> </a:t>
            </a:r>
            <a:endParaRPr lang="en-US" sz="2400" dirty="0" smtClean="0">
              <a:latin typeface="+mj-lt"/>
            </a:endParaRPr>
          </a:p>
          <a:p>
            <a:pPr indent="-466344">
              <a:spcBef>
                <a:spcPts val="432"/>
              </a:spcBef>
              <a:buFont typeface="Wingdings" panose="05000000000000000000" pitchFamily="2" charset="2"/>
              <a:buChar char="§"/>
              <a:defRPr/>
            </a:pPr>
            <a:r>
              <a:rPr lang="en-US" sz="1600" dirty="0" smtClean="0">
                <a:latin typeface="+mj-lt"/>
              </a:rPr>
              <a:t>($  </a:t>
            </a:r>
            <a:r>
              <a:rPr lang="en-US" sz="1600" dirty="0" smtClean="0">
                <a:latin typeface="+mj-lt"/>
              </a:rPr>
              <a:t>40,000</a:t>
            </a:r>
            <a:r>
              <a:rPr lang="en-US" sz="1600" dirty="0" smtClean="0">
                <a:latin typeface="+mj-lt"/>
              </a:rPr>
              <a:t>)</a:t>
            </a:r>
          </a:p>
          <a:p>
            <a:pPr indent="-466344">
              <a:spcBef>
                <a:spcPts val="432"/>
              </a:spcBef>
              <a:buFont typeface="Wingdings" panose="05000000000000000000" pitchFamily="2" charset="2"/>
              <a:buChar char="§"/>
              <a:defRPr/>
            </a:pPr>
            <a:r>
              <a:rPr lang="en-US" sz="1600" dirty="0" smtClean="0">
                <a:latin typeface="+mj-lt"/>
              </a:rPr>
              <a:t>($  </a:t>
            </a:r>
            <a:r>
              <a:rPr lang="en-US" sz="1600" dirty="0" smtClean="0">
                <a:latin typeface="+mj-lt"/>
              </a:rPr>
              <a:t>25,000</a:t>
            </a:r>
            <a:r>
              <a:rPr lang="en-US" sz="1600" dirty="0" smtClean="0">
                <a:latin typeface="+mj-lt"/>
              </a:rPr>
              <a:t>)</a:t>
            </a:r>
          </a:p>
          <a:p>
            <a:pPr indent="-466344">
              <a:spcBef>
                <a:spcPts val="432"/>
              </a:spcBef>
              <a:buFont typeface="Wingdings" panose="05000000000000000000" pitchFamily="2" charset="2"/>
              <a:buChar char="§"/>
              <a:defRPr/>
            </a:pPr>
            <a:r>
              <a:rPr lang="en-US" sz="1600" u="sng" dirty="0" smtClean="0">
                <a:latin typeface="+mj-lt"/>
              </a:rPr>
              <a:t>($  51,800)</a:t>
            </a:r>
            <a:endParaRPr lang="en-US" sz="2000" u="sng" dirty="0" smtClean="0">
              <a:latin typeface="+mj-lt"/>
            </a:endParaRPr>
          </a:p>
          <a:p>
            <a:pPr marL="1695450" lvl="4" indent="0">
              <a:buNone/>
              <a:defRPr/>
            </a:pPr>
            <a:r>
              <a:rPr lang="en-US" sz="2000" b="1" dirty="0" smtClean="0">
                <a:latin typeface="+mj-lt"/>
              </a:rPr>
              <a:t>  </a:t>
            </a:r>
            <a:r>
              <a:rPr lang="en-US" sz="2000" b="1" dirty="0">
                <a:latin typeface="+mj-lt"/>
              </a:rPr>
              <a:t> </a:t>
            </a:r>
            <a:r>
              <a:rPr lang="en-US" sz="2000" b="1" dirty="0" smtClean="0">
                <a:latin typeface="+mj-lt"/>
              </a:rPr>
              <a:t>$   69,481</a:t>
            </a:r>
            <a:endParaRPr lang="en-US" sz="2000" b="1" dirty="0" smtClean="0">
              <a:latin typeface="+mj-lt"/>
            </a:endParaRPr>
          </a:p>
          <a:p>
            <a:pPr marL="1695450" lvl="4" indent="0">
              <a:buNone/>
              <a:defRPr/>
            </a:pPr>
            <a:r>
              <a:rPr lang="en-US" sz="2000" b="1" dirty="0" smtClean="0">
                <a:latin typeface="+mj-lt"/>
              </a:rPr>
              <a:t>	 </a:t>
            </a:r>
            <a:r>
              <a:rPr lang="en-US" sz="2000" b="1" dirty="0" smtClean="0">
                <a:latin typeface="+mj-lt"/>
              </a:rPr>
              <a:t>($286,667)</a:t>
            </a:r>
            <a:endParaRPr lang="en-US" b="1" dirty="0" smtClean="0"/>
          </a:p>
        </p:txBody>
      </p:sp>
    </p:spTree>
    <p:extLst>
      <p:ext uri="{BB962C8B-B14F-4D97-AF65-F5344CB8AC3E}">
        <p14:creationId xmlns:p14="http://schemas.microsoft.com/office/powerpoint/2010/main" val="227689688"/>
      </p:ext>
    </p:extLst>
  </p:cSld>
  <p:clrMapOvr>
    <a:masterClrMapping/>
  </p:clrMapOvr>
  <p:transition spd="med">
    <p:random/>
  </p:transition>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49546</TotalTime>
  <Words>1357</Words>
  <Application>Microsoft Office PowerPoint</Application>
  <PresentationFormat>On-screen Show (4:3)</PresentationFormat>
  <Paragraphs>235</Paragraphs>
  <Slides>40</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15</vt:i4>
      </vt:variant>
      <vt:variant>
        <vt:lpstr>Slide Titles</vt:lpstr>
      </vt:variant>
      <vt:variant>
        <vt:i4>40</vt:i4>
      </vt:variant>
    </vt:vector>
  </HeadingPairs>
  <TitlesOfParts>
    <vt:vector size="59" baseType="lpstr">
      <vt:lpstr>Arial</vt:lpstr>
      <vt:lpstr>Times New Roman</vt:lpstr>
      <vt:lpstr>Wingdings</vt:lpstr>
      <vt:lpstr>Layers</vt:lpstr>
      <vt:lpstr>H:\budget 2024-25\tc\Budget tc summary documents 2024-25.xlsx!crf funding!R35C1:R36C8</vt:lpstr>
      <vt:lpstr>H:\budget 2024-25\tc\Budget tc summary documents 2024-25.xlsx!crf funding!R3C1:R28C8</vt:lpstr>
      <vt:lpstr>H:\budget 2024-25\tc\Budget tc summary documents 2024-25.xlsx!crf Purchases!R3C1:R50C5</vt:lpstr>
      <vt:lpstr>H:\budget 2024-25\tc\Budget tc summary documents 2024-25.xlsx!summary one (present)!R2C1:R31C7</vt:lpstr>
      <vt:lpstr>H:\budget 2024-25\tc\Budget tc summary documents 2024-25.xlsx!summary one (2)!R2C1:R29C10</vt:lpstr>
      <vt:lpstr>H:\budget 2024-25\default Budget 2024-25  ptm.xlsx!2024-25 default (2)!R1C1:R21C3</vt:lpstr>
      <vt:lpstr>H:\budget 2024-25\default Budget 2024-25  ptm.xlsx!2024-25 Default!R24C1:R66C3</vt:lpstr>
      <vt:lpstr>H:\budget 2024-25\union\final cba\teamster final wage 1-24-24.xlsx!FINAL BREAKOUT!R3C1:R36C4</vt:lpstr>
      <vt:lpstr>H:\budget 2024-25\union\final cba\nepba 112 finalwage 1-24-24.xlsx!final costing!R1C1:R44C5</vt:lpstr>
      <vt:lpstr>H:\budget 2024-25\union\final cba\police final 1-24-24.xlsx!final costing!R1C1:R42C4</vt:lpstr>
      <vt:lpstr>H:\budget 2024-25\union\final cba\TA SUMMARY NEPBA 12 2024 TO 27.docx!OLE_LINK2</vt:lpstr>
      <vt:lpstr>H:\budget 2024-25\union\final cba\TA SUMMARY NEPBA 12 2024 TO 27.docx!OLE_LINK5</vt:lpstr>
      <vt:lpstr>H:\budget 2024-25\tc\Budget tc summary documents 2024-25.xlsx!the one (4)!R3C1:R22C4</vt:lpstr>
      <vt:lpstr>H:\budget 2024-25\tc\Budget tc summary documents 2024-25.xlsx!fund balance!R37C1:R46C4</vt:lpstr>
      <vt:lpstr>H:\budget 2024-25\union\final cba\TA SUMMARY NEPBA 12 2024 TO 27.docx!OLE_LINK6</vt:lpstr>
      <vt:lpstr>Merrimack Town Council Public Hearing February 15, 2024</vt:lpstr>
      <vt:lpstr>Estimated 2023 Tax Rate Summary</vt:lpstr>
      <vt:lpstr>Items that Affect the Tax Rate</vt:lpstr>
      <vt:lpstr>2024-25 Budget Highlights Cont.</vt:lpstr>
      <vt:lpstr>2024-25 Budget Highlights Cont.</vt:lpstr>
      <vt:lpstr>2024-25  Budget Highlight – Staffing Increase (Decrease)</vt:lpstr>
      <vt:lpstr>Budget Highlights Cont.</vt:lpstr>
      <vt:lpstr>Budget Highlights Cont.</vt:lpstr>
      <vt:lpstr>Budget Highlights Increased Costs are Only Part of the Story…</vt:lpstr>
      <vt:lpstr>Use of Fund Balance</vt:lpstr>
      <vt:lpstr>Proposed Issuance of Debt</vt:lpstr>
      <vt:lpstr>Pine Knoll Shores</vt:lpstr>
      <vt:lpstr>Purchase of Land </vt:lpstr>
      <vt:lpstr>Union Contract New England Police Benevolent Association (NEPBA Local 12)</vt:lpstr>
      <vt:lpstr>NEPBA Local 12 Police Officers, Detectives and Sergeants</vt:lpstr>
      <vt:lpstr>NEPBA Local 12 Police Officers, Detectives and Sergeants</vt:lpstr>
      <vt:lpstr>NEPBA Local 12 Police Officers, Detectives and Sergeants</vt:lpstr>
      <vt:lpstr>NEPBA Local 12 Police Officers, Detectives and Sergeants</vt:lpstr>
      <vt:lpstr>Costing Summary</vt:lpstr>
      <vt:lpstr>Union Contract New England Police Benevolent Association (NEPBA Local 112)</vt:lpstr>
      <vt:lpstr>NEPBA Local 112 Dispatchers, and Police office staff</vt:lpstr>
      <vt:lpstr>NEPBA Local 112 Dispatchers, and Police office staff</vt:lpstr>
      <vt:lpstr>Costing Summary</vt:lpstr>
      <vt:lpstr>Union Contract Teamster (Local 633)</vt:lpstr>
      <vt:lpstr>Teamsters Local 633 DPW Supervisors and Secreataries (Highway, Solid Waste, Equipment Maintenance and Wastewater)</vt:lpstr>
      <vt:lpstr>Teamsters Local 633 DPW Supervisors and Secretaries (Highway, Solid Waste, Equipment Maintenance and Wastewater)</vt:lpstr>
      <vt:lpstr>Costing Summary</vt:lpstr>
      <vt:lpstr>CRF Purchases Change from prior years</vt:lpstr>
      <vt:lpstr>Budget Highlights Capital Reserve Fund (CRF) Purchases in 2024-25 No longer in Operating Budget</vt:lpstr>
      <vt:lpstr>CRF General Fund Deposits</vt:lpstr>
      <vt:lpstr>Budget Highlights CRF Deposits</vt:lpstr>
      <vt:lpstr>CRF WWTF Fund Deposit</vt:lpstr>
      <vt:lpstr>Budget Highlights CRF Deposits</vt:lpstr>
      <vt:lpstr>Important Budget Dates</vt:lpstr>
      <vt:lpstr>Charter Amendment</vt:lpstr>
      <vt:lpstr>PROPOSED AMENDMENT to Charter Article VI, Section 6-1 (B):</vt:lpstr>
      <vt:lpstr>Default Budget</vt:lpstr>
      <vt:lpstr>Default Budget Calculation</vt:lpstr>
      <vt:lpstr>Default Tax Rate Comparison</vt:lpstr>
      <vt:lpstr>Important Budget Dates</vt:lpstr>
    </vt:vector>
  </TitlesOfParts>
  <Company>Merrimack Town Manager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Merrimack 2009/2010 Town Council Proposed Budget</dc:title>
  <dc:creator>Keith Hickey</dc:creator>
  <cp:lastModifiedBy>Paul Micali</cp:lastModifiedBy>
  <cp:revision>263</cp:revision>
  <cp:lastPrinted>2024-02-15T19:37:46Z</cp:lastPrinted>
  <dcterms:created xsi:type="dcterms:W3CDTF">2009-02-17T20:51:39Z</dcterms:created>
  <dcterms:modified xsi:type="dcterms:W3CDTF">2024-02-16T14:17:47Z</dcterms:modified>
</cp:coreProperties>
</file>