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1"/>
  </p:notesMasterIdLst>
  <p:handoutMasterIdLst>
    <p:handoutMasterId r:id="rId42"/>
  </p:handoutMasterIdLst>
  <p:sldIdLst>
    <p:sldId id="328" r:id="rId2"/>
    <p:sldId id="363" r:id="rId3"/>
    <p:sldId id="364" r:id="rId4"/>
    <p:sldId id="554" r:id="rId5"/>
    <p:sldId id="560" r:id="rId6"/>
    <p:sldId id="567" r:id="rId7"/>
    <p:sldId id="558" r:id="rId8"/>
    <p:sldId id="559" r:id="rId9"/>
    <p:sldId id="373" r:id="rId10"/>
    <p:sldId id="330" r:id="rId11"/>
    <p:sldId id="316" r:id="rId12"/>
    <p:sldId id="317" r:id="rId13"/>
    <p:sldId id="299" r:id="rId14"/>
    <p:sldId id="318" r:id="rId15"/>
    <p:sldId id="319" r:id="rId16"/>
    <p:sldId id="278" r:id="rId17"/>
    <p:sldId id="304" r:id="rId18"/>
    <p:sldId id="313" r:id="rId19"/>
    <p:sldId id="315" r:id="rId20"/>
    <p:sldId id="305" r:id="rId21"/>
    <p:sldId id="563" r:id="rId22"/>
    <p:sldId id="306" r:id="rId23"/>
    <p:sldId id="341" r:id="rId24"/>
    <p:sldId id="565" r:id="rId25"/>
    <p:sldId id="566" r:id="rId26"/>
    <p:sldId id="314" r:id="rId27"/>
    <p:sldId id="266" r:id="rId28"/>
    <p:sldId id="309" r:id="rId29"/>
    <p:sldId id="561" r:id="rId30"/>
    <p:sldId id="324" r:id="rId31"/>
    <p:sldId id="325" r:id="rId32"/>
    <p:sldId id="269" r:id="rId33"/>
    <p:sldId id="562" r:id="rId34"/>
    <p:sldId id="294" r:id="rId35"/>
    <p:sldId id="329" r:id="rId36"/>
    <p:sldId id="321" r:id="rId37"/>
    <p:sldId id="265" r:id="rId38"/>
    <p:sldId id="284" r:id="rId39"/>
    <p:sldId id="307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icali" initials="PM" lastIdx="1" clrIdx="0">
    <p:extLst>
      <p:ext uri="{19B8F6BF-5375-455C-9EA6-DF929625EA0E}">
        <p15:presenceInfo xmlns:p15="http://schemas.microsoft.com/office/powerpoint/2012/main" userId="S-1-5-21-1406999850-1375994584-1159422225-1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8927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0T13:18:43.502" idx="1">
    <p:pos x="4907" y="323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2" tIns="45511" rIns="91022" bIns="455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2" tIns="45511" rIns="91022" bIns="455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3F2A0-2DB4-40E3-9B81-F1FB6D2C6095}" type="datetimeFigureOut">
              <a:rPr lang="en-US"/>
              <a:pPr>
                <a:defRPr/>
              </a:pPr>
              <a:t>2/17/2026</a:t>
            </a:fld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2" tIns="45511" rIns="91022" bIns="455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2" tIns="45511" rIns="91022" bIns="455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375EB-9C4E-4BDB-BCC6-363D36A0B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2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0" tIns="46376" rIns="92750" bIns="46376" numCol="1" anchor="t" anchorCtr="0" compatLnSpc="1">
            <a:prstTxWarp prst="textNoShape">
              <a:avLst/>
            </a:prstTxWarp>
          </a:bodyPr>
          <a:lstStyle>
            <a:lvl1pPr defTabSz="92760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0" tIns="46376" rIns="92750" bIns="46376" numCol="1" anchor="t" anchorCtr="0" compatLnSpc="1">
            <a:prstTxWarp prst="textNoShape">
              <a:avLst/>
            </a:prstTxWarp>
          </a:bodyPr>
          <a:lstStyle>
            <a:lvl1pPr algn="r" defTabSz="92760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0" tIns="46376" rIns="92750" bIns="46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0" tIns="46376" rIns="92750" bIns="46376" numCol="1" anchor="b" anchorCtr="0" compatLnSpc="1">
            <a:prstTxWarp prst="textNoShape">
              <a:avLst/>
            </a:prstTxWarp>
          </a:bodyPr>
          <a:lstStyle>
            <a:lvl1pPr defTabSz="92760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0" tIns="46376" rIns="92750" bIns="46376" numCol="1" anchor="b" anchorCtr="0" compatLnSpc="1">
            <a:prstTxWarp prst="textNoShape">
              <a:avLst/>
            </a:prstTxWarp>
          </a:bodyPr>
          <a:lstStyle>
            <a:lvl1pPr algn="r" defTabSz="92760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2BB89-1D4A-4D1E-9973-F8165476C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7875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50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22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94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66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0039E0-51BD-4B49-A72A-8992208D57F1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4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7875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50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22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94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66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2F625-A985-45B8-8F3F-C288C71E01E3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63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7875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50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22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94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66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13416-76B6-4CAD-B348-636725423A1C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7875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50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22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94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66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74093B-6692-4AD3-BE70-36C18B131C92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62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7875" indent="-227013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50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22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94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6675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BEBCAA-AD38-40C2-A19A-AB90BF6B60F6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6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2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E06A-13A6-458D-B6BF-2A7A70092B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91102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E6A4-E7B6-410B-8E56-F427FF59E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285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2786-F6A1-4058-84EA-3450401DA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88092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F69FF-D280-4306-8C92-470E09C84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6905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D681-F503-4552-8B4A-BA74F9060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928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00F5-2B01-44DD-8B80-EDC6967D8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369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98C8-6474-485C-A50E-FA142599E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95330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E3FA-A21A-49E5-9517-13E42A179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21597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E02F-FA73-42E7-83A5-515226709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1095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75858-46DF-4A08-B5F8-CE3D99FB0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319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DFE73-24A4-4885-8656-FE698B2FC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2525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5B5F-1151-4D86-A50F-A1F212B9F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6001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5DF6D3-8D1D-438E-A76F-82CB7CBD2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icali\AppData\Roaming\Microsoft\Excel\Copy%20of%20Budget%20tm%20summary%20documents%202026-27%20(version%201).xlsb!summary%20one%20(4)!R1C1:R32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Budget%202026-27\tc\Council%20Deliberations%202026-27%20012126.xlsx!council%20adjustments%202-12-26%20!R10C1:R38C6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icali\AppData\Roaming\Microsoft\Excel\Copy%20of%20Budget%20tm%20summary%20documents%202026-27%20(version%201).xlsb!summary%20one%20after%20cut!R1C1:R26C7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file:///C:\Users\pmicali\AppData\Roaming\Microsoft\Excel\Copy%20of%20Budget%20tm%20summary%20documents%202026-27%20(version%201).xlsb!crf%20Purchases!R4C1:R55C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m-fs01\finance\Shared\Finance%20Data\Budget%202026-27\tm%20budget\Copy%20of%20Budget%20tm%20summary%20documents%202026-27.xlsx!crf%20funding!R1C1:R28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icali\AppData\Roaming\Microsoft\Excel\Copy%20of%20Budget%20tm%20summary%20documents%202026-27%20(version%201).xlsb!crf%20funding!R35C1:R36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icali\AppData\Roaming\Microsoft\Excel\Copy%20of%20Budget%20tm%20summary%20documents%202026-27%20(version%201).xlsb!summary%20one%20(5)!R1C1:R34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icali\AppData\Roaming\Microsoft\Excel\Copy%20of%20Budget%20tm%20summary%20documents%202026-27%20(version%201).xlsb!Sheet5!R2C1:R42C3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file:///H:\Budget%202026-27\tc\Default%20Budget%202026-27%20ptm.xlsx!2026-27%20Default!R1C1:R28C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Budget%202026-27\tc\Default%20Budget%202026-27%20ptm.xlsx!2026-27%20Default!R29C1:R72C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/>
              <a:t>Merrimack Town Council</a:t>
            </a:r>
            <a:br>
              <a:rPr lang="en-US" altLang="en-US" sz="3800" dirty="0"/>
            </a:br>
            <a:r>
              <a:rPr lang="en-US" altLang="en-US" sz="3800" dirty="0"/>
              <a:t>Public Hearing</a:t>
            </a:r>
            <a:br>
              <a:rPr lang="en-US" altLang="en-US" sz="3800" dirty="0"/>
            </a:br>
            <a:r>
              <a:rPr lang="en-US" altLang="en-US" sz="3800" dirty="0"/>
              <a:t>February 12, 2026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Presented by: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Merrimack Town Council</a:t>
            </a:r>
          </a:p>
        </p:txBody>
      </p:sp>
    </p:spTree>
    <p:extLst>
      <p:ext uri="{BB962C8B-B14F-4D97-AF65-F5344CB8AC3E}">
        <p14:creationId xmlns:p14="http://schemas.microsoft.com/office/powerpoint/2010/main" val="53132228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7131-6BFC-8840-FDFA-E44924CB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5E89-0A32-EC2A-59CF-D832A0BF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Appropriation - </a:t>
            </a:r>
            <a:r>
              <a:rPr lang="en-US" sz="1800" dirty="0"/>
              <a:t>The process where the Town authorizes funds for specific purposes, ensuring legislative control over spending.</a:t>
            </a:r>
          </a:p>
          <a:p>
            <a:r>
              <a:rPr lang="en-US" dirty="0"/>
              <a:t>Gross Appropriation - </a:t>
            </a:r>
            <a:r>
              <a:rPr lang="en-US" sz="1800" dirty="0"/>
              <a:t>the </a:t>
            </a:r>
            <a:r>
              <a:rPr lang="en-US" sz="1800" b="1" dirty="0"/>
              <a:t>total sum of all authorized funds</a:t>
            </a:r>
            <a:r>
              <a:rPr lang="en-US" sz="1800" dirty="0"/>
              <a:t> in a budget, covering all funding sources for a particular purpose, program, or agency. It is the total budget authority before any deductions are made for reimbursements, interdepartmental grants, or intradepartmental transfers</a:t>
            </a:r>
          </a:p>
          <a:p>
            <a:r>
              <a:rPr lang="en-US" dirty="0"/>
              <a:t>To be Raised by Taxes </a:t>
            </a:r>
            <a:r>
              <a:rPr lang="en-US" b="1" dirty="0"/>
              <a:t>– </a:t>
            </a:r>
            <a:r>
              <a:rPr lang="en-US" sz="1800" dirty="0"/>
              <a:t>Appropriations minus Revenues</a:t>
            </a:r>
          </a:p>
          <a:p>
            <a:r>
              <a:rPr lang="en-US" dirty="0"/>
              <a:t>Tax Rate Formula </a:t>
            </a:r>
            <a:r>
              <a:rPr lang="en-US" sz="1800" dirty="0"/>
              <a:t>-  </a:t>
            </a:r>
          </a:p>
          <a:p>
            <a:pPr marL="0" indent="0">
              <a:buNone/>
            </a:pPr>
            <a:r>
              <a:rPr lang="en-US" sz="1800" dirty="0"/>
              <a:t>		(appropriations – revenues)/valuation = Tax rate</a:t>
            </a:r>
          </a:p>
          <a:p>
            <a:pPr marL="0" indent="0">
              <a:buNone/>
            </a:pPr>
            <a:r>
              <a:rPr lang="en-US" sz="1800" dirty="0"/>
              <a:t>		To be Raised by Taxes/valuation = Tax rate</a:t>
            </a:r>
          </a:p>
        </p:txBody>
      </p:sp>
    </p:spTree>
    <p:extLst>
      <p:ext uri="{BB962C8B-B14F-4D97-AF65-F5344CB8AC3E}">
        <p14:creationId xmlns:p14="http://schemas.microsoft.com/office/powerpoint/2010/main" val="1189839675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32CA29B-2411-C963-09A5-A4A8C0D00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838200"/>
          </a:xfrm>
        </p:spPr>
        <p:txBody>
          <a:bodyPr/>
          <a:lstStyle/>
          <a:p>
            <a:pPr algn="ctr"/>
            <a:r>
              <a:rPr lang="en-US" altLang="en-US" dirty="0"/>
              <a:t>Tax Rate 2025</a:t>
            </a:r>
          </a:p>
        </p:txBody>
      </p:sp>
      <p:graphicFrame>
        <p:nvGraphicFramePr>
          <p:cNvPr id="7171" name="Object 4">
            <a:extLst>
              <a:ext uri="{FF2B5EF4-FFF2-40B4-BE49-F238E27FC236}">
                <a16:creationId xmlns:a16="http://schemas.microsoft.com/office/drawing/2014/main" id="{F6B8703A-5D35-394D-BBD0-D6D7D4CC0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7" y="1295400"/>
          <a:ext cx="8763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10995700" imgH="6698086" progId="Excel.Sheet.12">
                  <p:link updateAutomatic="1"/>
                </p:oleObj>
              </mc:Choice>
              <mc:Fallback>
                <p:oleObj name="Worksheet" r:id="rId3" imgW="10995700" imgH="6698086" progId="Excel.Sheet.12">
                  <p:link updateAutomatic="1"/>
                  <p:pic>
                    <p:nvPicPr>
                      <p:cNvPr id="7171" name="Object 4">
                        <a:extLst>
                          <a:ext uri="{FF2B5EF4-FFF2-40B4-BE49-F238E27FC236}">
                            <a16:creationId xmlns:a16="http://schemas.microsoft.com/office/drawing/2014/main" id="{F6B8703A-5D35-394D-BBD0-D6D7D4CC0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7" y="1295400"/>
                        <a:ext cx="8763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4FD757E-3F09-AF90-09BA-701596CCD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838200"/>
          </a:xfrm>
        </p:spPr>
        <p:txBody>
          <a:bodyPr/>
          <a:lstStyle/>
          <a:p>
            <a:pPr algn="ctr"/>
            <a:r>
              <a:rPr lang="en-US" altLang="en-US" sz="2800" dirty="0"/>
              <a:t>Tax Rate 2025 Over $100 Million in Collections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4EA528EB-8FDE-0A75-48F3-F3C9A31598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61533"/>
          <a:ext cx="8610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8183694" imgH="5463434" progId="Excel.Sheet.12">
                  <p:link updateAutomatic="1"/>
                </p:oleObj>
              </mc:Choice>
              <mc:Fallback>
                <p:oleObj name="Worksheet" r:id="rId3" imgW="8183694" imgH="5463434" progId="Excel.Sheet.12">
                  <p:link updateAutomatic="1"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4EA528EB-8FDE-0A75-48F3-F3C9A3159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61533"/>
                        <a:ext cx="8610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53C6FFE-2BA1-0E34-AEA7-8C5E31B6A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pPr algn="ctr"/>
            <a:r>
              <a:rPr lang="en-US" altLang="en-US" sz="2400" b="1" dirty="0"/>
              <a:t>Typical Bill for Assessed Value of $371,200 Home for 2025</a:t>
            </a:r>
          </a:p>
        </p:txBody>
      </p:sp>
      <p:graphicFrame>
        <p:nvGraphicFramePr>
          <p:cNvPr id="29699" name="Object 1">
            <a:extLst>
              <a:ext uri="{FF2B5EF4-FFF2-40B4-BE49-F238E27FC236}">
                <a16:creationId xmlns:a16="http://schemas.microsoft.com/office/drawing/2014/main" id="{7B0B8049-5ACB-B695-74DB-87394093B8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62050"/>
          <a:ext cx="845820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7399166" imgH="4533723" progId="Excel.Sheet.12">
                  <p:link updateAutomatic="1"/>
                </p:oleObj>
              </mc:Choice>
              <mc:Fallback>
                <p:oleObj name="Worksheet" r:id="rId3" imgW="7399166" imgH="4533723" progId="Excel.Sheet.12">
                  <p:link updateAutomatic="1"/>
                  <p:pic>
                    <p:nvPicPr>
                      <p:cNvPr id="29699" name="Object 1">
                        <a:extLst>
                          <a:ext uri="{FF2B5EF4-FFF2-40B4-BE49-F238E27FC236}">
                            <a16:creationId xmlns:a16="http://schemas.microsoft.com/office/drawing/2014/main" id="{7B0B8049-5ACB-B695-74DB-87394093B8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62050"/>
                        <a:ext cx="8458200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B878799-D972-2B8C-1118-9F20AAE8B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Municipal Tax Bill Broken Down by Department ($1,626)</a:t>
            </a:r>
          </a:p>
        </p:txBody>
      </p:sp>
      <p:graphicFrame>
        <p:nvGraphicFramePr>
          <p:cNvPr id="30723" name="Object 2">
            <a:extLst>
              <a:ext uri="{FF2B5EF4-FFF2-40B4-BE49-F238E27FC236}">
                <a16:creationId xmlns:a16="http://schemas.microsoft.com/office/drawing/2014/main" id="{BB8405E3-99CD-A876-369B-044712D8C3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524000"/>
          <a:ext cx="4800600" cy="493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3" imgW="3749199" imgH="4167963" progId="Excel.Sheet.12">
                  <p:link updateAutomatic="1"/>
                </p:oleObj>
              </mc:Choice>
              <mc:Fallback>
                <p:oleObj name="Worksheet" r:id="rId3" imgW="3749199" imgH="4167963" progId="Excel.Sheet.12">
                  <p:link updateAutomatic="1"/>
                  <p:pic>
                    <p:nvPicPr>
                      <p:cNvPr id="30723" name="Object 2">
                        <a:extLst>
                          <a:ext uri="{FF2B5EF4-FFF2-40B4-BE49-F238E27FC236}">
                            <a16:creationId xmlns:a16="http://schemas.microsoft.com/office/drawing/2014/main" id="{BB8405E3-99CD-A876-369B-044712D8C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4800600" cy="493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B57169-BC96-71E9-4E79-3BACB42FB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Municipal Tax Bill Broken Down by Department ($1,626)</a:t>
            </a:r>
          </a:p>
        </p:txBody>
      </p:sp>
      <p:graphicFrame>
        <p:nvGraphicFramePr>
          <p:cNvPr id="31747" name="Object 2">
            <a:extLst>
              <a:ext uri="{FF2B5EF4-FFF2-40B4-BE49-F238E27FC236}">
                <a16:creationId xmlns:a16="http://schemas.microsoft.com/office/drawing/2014/main" id="{FFC6EDC1-DE61-FA14-4996-8C60A9E082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456" y="1524000"/>
          <a:ext cx="743108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3" imgW="5874636" imgH="4967956" progId="Excel.Sheet.12">
                  <p:link updateAutomatic="1"/>
                </p:oleObj>
              </mc:Choice>
              <mc:Fallback>
                <p:oleObj name="Worksheet" r:id="rId3" imgW="5874636" imgH="4967956" progId="Excel.Sheet.12">
                  <p:link updateAutomatic="1"/>
                  <p:pic>
                    <p:nvPicPr>
                      <p:cNvPr id="31747" name="Object 2">
                        <a:extLst>
                          <a:ext uri="{FF2B5EF4-FFF2-40B4-BE49-F238E27FC236}">
                            <a16:creationId xmlns:a16="http://schemas.microsoft.com/office/drawing/2014/main" id="{FFC6EDC1-DE61-FA14-4996-8C60A9E08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456" y="1524000"/>
                        <a:ext cx="743108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92213"/>
          </a:xfrm>
        </p:spPr>
        <p:txBody>
          <a:bodyPr/>
          <a:lstStyle/>
          <a:p>
            <a:pPr algn="ctr"/>
            <a:r>
              <a:rPr lang="en-US" altLang="en-US" dirty="0"/>
              <a:t>Estimated 2026 Tax Rate Summary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27F95B-0B2D-0C8A-D95D-7E0231F28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59947"/>
              </p:ext>
            </p:extLst>
          </p:nvPr>
        </p:nvGraphicFramePr>
        <p:xfrm>
          <a:off x="625475" y="1524000"/>
          <a:ext cx="7894638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nary Worksheet" r:id="rId3" imgW="7894479" imgH="6446733" progId="Excel.SheetBinaryMacroEnabled.12">
                  <p:link updateAutomatic="1"/>
                </p:oleObj>
              </mc:Choice>
              <mc:Fallback>
                <p:oleObj name="Binary Worksheet" r:id="rId3" imgW="7894479" imgH="6446733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475" y="1524000"/>
                        <a:ext cx="7894638" cy="512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05DE110-320C-B798-5044-BE059C9D7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Budget Highlights Cont.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7E64ED0-0EB4-9775-20D3-97C5B59AA0D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933" y="1524000"/>
            <a:ext cx="5181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Appropriations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Dental/Short-term Disability/ Unemployment/Life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Workers Compensation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General Liability Insurance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Asphalt Pile Grinding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Uniforms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Nashua Transit			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Special Handling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Solid Waste Tipping Fees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/>
              <a:t>Recycling - $0	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/>
              <a:t>Disposal – $ 48,850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dirty="0"/>
          </a:p>
        </p:txBody>
      </p:sp>
      <p:sp>
        <p:nvSpPr>
          <p:cNvPr id="10244" name="Content Placeholder 1">
            <a:extLst>
              <a:ext uri="{FF2B5EF4-FFF2-40B4-BE49-F238E27FC236}">
                <a16:creationId xmlns:a16="http://schemas.microsoft.com/office/drawing/2014/main" id="{977423FB-A632-C209-89FB-64AD5AAA39E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334000" y="1524000"/>
            <a:ext cx="3167063" cy="4724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26,500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($  4,000)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65,700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25,000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23,300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 3,000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33,900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48,850</a:t>
            </a: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40EED4E-8574-3D09-C232-4678A6552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Budget Highlights Cont.</a:t>
            </a:r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1E8C7D7-013B-793A-C981-75EC2760500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5475" y="1524000"/>
            <a:ext cx="39243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Elections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Telephone Service/</a:t>
            </a:r>
            <a:r>
              <a:rPr lang="en-US" altLang="en-US" sz="1600" dirty="0" err="1"/>
              <a:t>Maint</a:t>
            </a:r>
            <a:r>
              <a:rPr lang="en-US" altLang="en-US" sz="1600" dirty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Printing &amp; Postage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 err="1"/>
              <a:t>Maint</a:t>
            </a:r>
            <a:r>
              <a:rPr lang="en-US" altLang="en-US" sz="1600" dirty="0"/>
              <a:t>. Buildings &amp; Grounds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 err="1"/>
              <a:t>Maint</a:t>
            </a:r>
            <a:r>
              <a:rPr lang="en-US" altLang="en-US" sz="1600" dirty="0"/>
              <a:t>. Machinery/Equipment/ Vehicles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Education &amp; Training and Travel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Dues</a:t>
            </a:r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1930C6D3-67B7-28F1-0CFB-586CAFDA03F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94227" y="1515533"/>
            <a:ext cx="3924300" cy="4789488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15,700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15,000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  7,300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46,250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  7,500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600" dirty="0"/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 24,000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$     7,500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69A3580-5429-CC1E-054F-2ACBEBC7A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Budget Highlights Cont.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5F5E-1634-9FB8-B144-534D3A14F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Ammunition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Welfare Housing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Office Supplies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New K-9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Utilities (Water , Sewer Electric &amp; Natural Gas)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Drainage Maintenance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Miscellaneous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1600" dirty="0"/>
              <a:t>	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/>
              <a:t>Total	</a:t>
            </a:r>
            <a:endParaRPr lang="en-US" sz="2400" dirty="0"/>
          </a:p>
        </p:txBody>
      </p:sp>
      <p:sp>
        <p:nvSpPr>
          <p:cNvPr id="12292" name="Content Placeholder 3">
            <a:extLst>
              <a:ext uri="{FF2B5EF4-FFF2-40B4-BE49-F238E27FC236}">
                <a16:creationId xmlns:a16="http://schemas.microsoft.com/office/drawing/2014/main" id="{93FBCE35-D16F-8373-A71B-A45F98C9EDF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38675" y="1744663"/>
            <a:ext cx="39243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600"/>
              <a:t>$    25,000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/>
              <a:t>$      7,500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/>
              <a:t>$    10,500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/>
              <a:t>$    17,000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/>
              <a:t>$      3,200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60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/>
              <a:t>$      5,000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/>
              <a:t>$    64,057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1"/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/>
              <a:t>$477,757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600"/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7543800" cy="2209800"/>
          </a:xfrm>
        </p:spPr>
        <p:txBody>
          <a:bodyPr/>
          <a:lstStyle/>
          <a:p>
            <a:pPr algn="ctr"/>
            <a:r>
              <a:rPr lang="en-US" altLang="en-US" sz="4400" dirty="0"/>
              <a:t>Proposed Issuance of Debt</a:t>
            </a:r>
          </a:p>
        </p:txBody>
      </p:sp>
    </p:spTree>
    <p:extLst>
      <p:ext uri="{BB962C8B-B14F-4D97-AF65-F5344CB8AC3E}">
        <p14:creationId xmlns:p14="http://schemas.microsoft.com/office/powerpoint/2010/main" val="1422181717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56E6AEC-B48A-2C21-8CFF-C984DEB83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Budget Highlights Cont.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9458978-DD47-689B-D6FA-3D2202390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50987"/>
            <a:ext cx="5257800" cy="5029200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NHRS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Compensated Absences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Union Wages (NEPBA 12, NEPBA 112 AFSCME 3657 &amp; Teamsters)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Overtime – Fire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Overtime - Police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Library Raises &amp; staffing changes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Nonunion – Performance Pay plan </a:t>
            </a:r>
          </a:p>
          <a:p>
            <a:pPr marL="471487" lvl="1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1600" b="1" dirty="0"/>
              <a:t>Staffing</a:t>
            </a:r>
          </a:p>
          <a:p>
            <a:pPr marL="471487" lvl="1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1600" b="1" dirty="0"/>
              <a:t>Full-time to Part-time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200" dirty="0"/>
              <a:t> </a:t>
            </a:r>
            <a:r>
              <a:rPr lang="en-US" altLang="en-US" sz="1600" dirty="0"/>
              <a:t>Welfare Administrator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en-US" altLang="en-US" sz="1600" b="1" dirty="0"/>
              <a:t>Part-time to Full-time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EMS Coordinator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sz="16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/>
              <a:t>Total	</a:t>
            </a:r>
            <a:r>
              <a:rPr lang="en-US" altLang="en-US" sz="2000" b="1" dirty="0"/>
              <a:t> 	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E2BA142B-61B9-422A-EE63-D0B18286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2329" y="1550987"/>
            <a:ext cx="3157538" cy="49990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$ 133,500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  78,600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$ 388,450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   8,900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 17,400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 19,700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 50,700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($ 78,900)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  39,600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600" dirty="0"/>
          </a:p>
          <a:p>
            <a:pPr marL="469900" lvl="1" indent="-469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/>
              <a:t>$657,950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600" b="1" u="sng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600" b="1" u="sng" dirty="0"/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C1A7E92-1280-9689-63AB-8A4195384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Budget Highlights Cont.</a:t>
            </a:r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CDCADD9-E8C7-A592-249C-08BFEEB0A0B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28639" y="1524000"/>
            <a:ext cx="3995737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/>
              <a:t>Paving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/>
              <a:t>Vehicles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dirty="0"/>
              <a:t>Police ($119,200)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b="1" dirty="0"/>
              <a:t>TOTAL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dirty="0"/>
              <a:t>Total GF Increase</a:t>
            </a:r>
          </a:p>
        </p:txBody>
      </p:sp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F6750EAB-31BC-6E65-7BE2-C2BDCE50125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19626" y="1549400"/>
            <a:ext cx="39243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/>
              <a:t>$    90,000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/>
              <a:t>$      5,000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b="1" dirty="0"/>
              <a:t>$    95,000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200" b="1" dirty="0"/>
          </a:p>
          <a:p>
            <a:pPr lvl="4"/>
            <a:r>
              <a:rPr lang="en-US" altLang="en-US" sz="2000" b="1" dirty="0"/>
              <a:t>$1,230,707</a:t>
            </a:r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C1BBCBE-F712-EDF2-513D-3A8658E9F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Budget Highlights Cont.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C97E966-D588-C44C-65A7-DC8614590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05480"/>
            <a:ext cx="4843463" cy="4419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Savings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Health Insurance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Computer Supplies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Vehicle Fuel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Interest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Library Materials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Advertising</a:t>
            </a:r>
          </a:p>
          <a:p>
            <a:pPr marL="471487" lvl="1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1600" dirty="0"/>
          </a:p>
          <a:p>
            <a:pPr marL="471487" lvl="1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12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/>
              <a:t>Total GF Increase</a:t>
            </a:r>
            <a:endParaRPr lang="en-US" altLang="en-US" sz="2000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96277-F323-7380-8ABF-0F6351FB5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924300" cy="4419600"/>
          </a:xfrm>
        </p:spPr>
        <p:txBody>
          <a:bodyPr/>
          <a:lstStyle/>
          <a:p>
            <a:pPr>
              <a:defRPr/>
            </a:pPr>
            <a:endParaRPr lang="en-US" sz="20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$(   35,000)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$(   13,850)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$(   24,700)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$(    11,900)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$(      9,800)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$(      7,500)</a:t>
            </a:r>
          </a:p>
          <a:p>
            <a:pPr marL="1295400" lvl="3" indent="0">
              <a:buFont typeface="Wingdings" panose="05000000000000000000" pitchFamily="2" charset="2"/>
              <a:buNone/>
              <a:defRPr/>
            </a:pPr>
            <a:r>
              <a:rPr lang="en-US" sz="1600" b="1" dirty="0"/>
              <a:t>       </a:t>
            </a:r>
            <a:r>
              <a:rPr lang="en-US" sz="1600" b="1" u="sng" dirty="0"/>
              <a:t>($102,750)</a:t>
            </a:r>
          </a:p>
          <a:p>
            <a:pPr marL="1695450" lvl="4" indent="0">
              <a:buFont typeface="Wingdings" panose="05000000000000000000" pitchFamily="2" charset="2"/>
              <a:buNone/>
              <a:defRPr/>
            </a:pPr>
            <a:endParaRPr lang="en-US" sz="1200" b="1" dirty="0"/>
          </a:p>
          <a:p>
            <a:pPr marL="1695450" lvl="4" indent="0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$   1,127,957</a:t>
            </a:r>
            <a:endParaRPr lang="en-US" altLang="en-US" sz="2000" b="1" dirty="0"/>
          </a:p>
          <a:p>
            <a:pPr marL="1695450" lvl="4" indent="0">
              <a:buFont typeface="Wingdings" panose="05000000000000000000" pitchFamily="2" charset="2"/>
              <a:buNone/>
              <a:defRPr/>
            </a:pPr>
            <a:endParaRPr lang="en-US" sz="1600" b="1" u="sng" dirty="0"/>
          </a:p>
          <a:p>
            <a:pPr lvl="4">
              <a:defRPr/>
            </a:pPr>
            <a:endParaRPr lang="en-US" sz="1600" b="1" u="sng" dirty="0"/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Fund Balance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EC8A72EE-4092-C180-D54E-624FD26C4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20263"/>
              </p:ext>
            </p:extLst>
          </p:nvPr>
        </p:nvGraphicFramePr>
        <p:xfrm>
          <a:off x="609600" y="1600200"/>
          <a:ext cx="82613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3" imgW="9578459" imgH="2011680" progId="Excel.Sheet.12">
                  <p:link updateAutomatic="1"/>
                </p:oleObj>
              </mc:Choice>
              <mc:Fallback>
                <p:oleObj name="Worksheet" r:id="rId3" imgW="9578459" imgH="2011680" progId="Excel.Sheet.12">
                  <p:link updateAutomatic="1"/>
                  <p:pic>
                    <p:nvPicPr>
                      <p:cNvPr id="16387" name="Object 1">
                        <a:extLst>
                          <a:ext uri="{FF2B5EF4-FFF2-40B4-BE49-F238E27FC236}">
                            <a16:creationId xmlns:a16="http://schemas.microsoft.com/office/drawing/2014/main" id="{63450B1F-5F89-69FA-925E-0DF41025B5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826135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473249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F385D-65A5-392B-765B-908346E8E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661F7B1-8693-1A73-BB90-17766C1A2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Non-union Pay Raise and Additional Cost Cutting Measures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154665-29D0-E515-EB38-37CB7B4BE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08285"/>
              </p:ext>
            </p:extLst>
          </p:nvPr>
        </p:nvGraphicFramePr>
        <p:xfrm>
          <a:off x="762000" y="1641475"/>
          <a:ext cx="7907338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3" imgW="8191328" imgH="3573815" progId="Excel.Sheet.12">
                  <p:link updateAutomatic="1"/>
                </p:oleObj>
              </mc:Choice>
              <mc:Fallback>
                <p:oleObj name="Worksheet" r:id="rId3" imgW="8191328" imgH="357381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641475"/>
                        <a:ext cx="7907338" cy="445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27628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B8F8-5EC4-258E-1658-5076C3BF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Estimated Budget Tax Rate after cuts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12B156-23B1-5F11-D6E8-2A97924C1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259999"/>
              </p:ext>
            </p:extLst>
          </p:nvPr>
        </p:nvGraphicFramePr>
        <p:xfrm>
          <a:off x="624681" y="1524000"/>
          <a:ext cx="789463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nary Worksheet" r:id="rId3" imgW="7894479" imgH="5258013" progId="Excel.SheetBinaryMacroEnabled.12">
                  <p:link updateAutomatic="1"/>
                </p:oleObj>
              </mc:Choice>
              <mc:Fallback>
                <p:oleObj name="Binary Worksheet" r:id="rId3" imgW="7894479" imgH="5258013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681" y="1524000"/>
                        <a:ext cx="7894638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761999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CRF Purchases</a:t>
            </a:r>
            <a:br>
              <a:rPr lang="en-US" altLang="en-US" dirty="0"/>
            </a:br>
            <a:r>
              <a:rPr lang="en-US" altLang="en-US" dirty="0"/>
              <a:t>Change from prior years</a:t>
            </a:r>
          </a:p>
        </p:txBody>
      </p:sp>
    </p:spTree>
    <p:extLst>
      <p:ext uri="{BB962C8B-B14F-4D97-AF65-F5344CB8AC3E}">
        <p14:creationId xmlns:p14="http://schemas.microsoft.com/office/powerpoint/2010/main" val="3741210941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Budget Highlights</a:t>
            </a:r>
            <a:br>
              <a:rPr lang="en-US" altLang="en-US" sz="2800" dirty="0"/>
            </a:br>
            <a:r>
              <a:rPr lang="en-US" altLang="en-US" sz="2800" dirty="0"/>
              <a:t>Capital Reserve Fund (CRF) Purchases in 2026-27 </a:t>
            </a:r>
            <a:br>
              <a:rPr lang="en-US" altLang="en-US" sz="2800" dirty="0"/>
            </a:br>
            <a:r>
              <a:rPr lang="en-US" altLang="en-US" sz="2800" dirty="0"/>
              <a:t>No longer in Operating Budget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719EE3-D477-6C08-1AC6-FF9326FE6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491373"/>
              </p:ext>
            </p:extLst>
          </p:nvPr>
        </p:nvGraphicFramePr>
        <p:xfrm>
          <a:off x="152401" y="1524000"/>
          <a:ext cx="8915400" cy="518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Binary Worksheet" r:id="rId4" imgW="12687313" imgH="15560111" progId="Excel.SheetBinaryMacroEnabled.12">
                  <p:link updateAutomatic="1"/>
                </p:oleObj>
              </mc:Choice>
              <mc:Fallback>
                <p:oleObj name="Binary Worksheet" r:id="rId4" imgW="12687313" imgH="15560111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1" y="1524000"/>
                        <a:ext cx="8915400" cy="5181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CRF General Fund Deposits</a:t>
            </a: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Budget Highlights</a:t>
            </a:r>
            <a:br>
              <a:rPr lang="en-US" altLang="en-US"/>
            </a:br>
            <a:r>
              <a:rPr lang="en-US" altLang="en-US"/>
              <a:t>CRF Deposits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2A5C241-635F-609C-2F34-0A7F185A07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481666"/>
          <a:ext cx="8381999" cy="514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3" imgW="5646486" imgH="4762535" progId="Excel.Sheet.12">
                  <p:link updateAutomatic="1"/>
                </p:oleObj>
              </mc:Choice>
              <mc:Fallback>
                <p:oleObj name="Worksheet" r:id="rId3" imgW="5646486" imgH="4762535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2A5C241-635F-609C-2F34-0A7F185A0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481666"/>
                        <a:ext cx="8381999" cy="514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Compost Energy Efficiency Enhancements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Clean Water State Revolving Loan</a:t>
            </a:r>
          </a:p>
          <a:p>
            <a:pPr lvl="2"/>
            <a:r>
              <a:rPr lang="en-US" altLang="en-US" sz="2200" dirty="0"/>
              <a:t>$500,000 with up to $250,000 principal forgiveness for Compost Energy Efficiency Enhancements.</a:t>
            </a:r>
          </a:p>
          <a:p>
            <a:pPr lvl="2"/>
            <a:r>
              <a:rPr lang="en-US" altLang="en-US" sz="2200" dirty="0"/>
              <a:t>100 % paid by User Fees No impact on taxes</a:t>
            </a:r>
          </a:p>
          <a:p>
            <a:pPr marL="0" indent="0">
              <a:buNone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/>
            </a:r>
            <a:br>
              <a:rPr lang="en-US" sz="1800" dirty="0">
                <a:latin typeface="+mj-lt"/>
                <a:cs typeface="Arial" panose="020B0604020202020204" pitchFamily="34" charset="0"/>
              </a:rPr>
            </a:br>
            <a:r>
              <a:rPr lang="en-US" sz="2400" b="1" dirty="0">
                <a:latin typeface="+mj-lt"/>
                <a:cs typeface="Arial" panose="020B0604020202020204" pitchFamily="34" charset="0"/>
              </a:rPr>
              <a:t>The estimated cost for this scope of work is $500,000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8445316"/>
      </p:ext>
    </p:extLst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CRF WWTF Fund Deposit</a:t>
            </a:r>
          </a:p>
        </p:txBody>
      </p:sp>
    </p:spTree>
    <p:extLst>
      <p:ext uri="{BB962C8B-B14F-4D97-AF65-F5344CB8AC3E}">
        <p14:creationId xmlns:p14="http://schemas.microsoft.com/office/powerpoint/2010/main" val="3389602915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Budget Highlights</a:t>
            </a:r>
            <a:br>
              <a:rPr lang="en-US" altLang="en-US"/>
            </a:br>
            <a:r>
              <a:rPr lang="en-US" altLang="en-US"/>
              <a:t>CRF Deposits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E5A351-7C67-BA0D-9584-CB208B3EA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36474"/>
              </p:ext>
            </p:extLst>
          </p:nvPr>
        </p:nvGraphicFramePr>
        <p:xfrm>
          <a:off x="990600" y="1600200"/>
          <a:ext cx="6400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Binary Worksheet" r:id="rId3" imgW="5646486" imgH="586917" progId="Excel.SheetBinaryMacroEnabled.12">
                  <p:link updateAutomatic="1"/>
                </p:oleObj>
              </mc:Choice>
              <mc:Fallback>
                <p:oleObj name="Binary Worksheet" r:id="rId3" imgW="5646486" imgH="586917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600200"/>
                        <a:ext cx="640080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488724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Budget Dates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 dirty="0"/>
              <a:t>Deliberative Session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	Wednesday, March 11, 2026 –- 7:00 pm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dirty="0"/>
              <a:t>James </a:t>
            </a:r>
            <a:r>
              <a:rPr lang="en-US" altLang="en-US" dirty="0" err="1"/>
              <a:t>Mastricola</a:t>
            </a:r>
            <a:r>
              <a:rPr lang="en-US" altLang="en-US" dirty="0"/>
              <a:t> Upper Elementary School All Purpose Room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u="sng" dirty="0"/>
              <a:t>Annual Voting Day</a:t>
            </a:r>
            <a:r>
              <a:rPr lang="en-US" altLang="en-US" sz="24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	Tuesday, April 14, 2026 – 7:00 am – 7:00 pm</a:t>
            </a:r>
          </a:p>
          <a:p>
            <a:pPr lvl="1"/>
            <a:r>
              <a:rPr lang="en-US" altLang="en-US" sz="1800" dirty="0"/>
              <a:t>Merrimack High School, </a:t>
            </a:r>
            <a:r>
              <a:rPr lang="en-US" sz="1800" dirty="0"/>
              <a:t>38 McElwain St.</a:t>
            </a:r>
            <a:endParaRPr lang="en-US" altLang="en-US" sz="1800" dirty="0"/>
          </a:p>
          <a:p>
            <a:pPr lvl="1"/>
            <a:r>
              <a:rPr lang="en-US" altLang="en-US" sz="1800" dirty="0"/>
              <a:t>Merrimack Middle School, 31 Madeline Bennett Lane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100" dirty="0"/>
          </a:p>
        </p:txBody>
      </p:sp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5C299-7E05-EFC6-1564-9EDCFE02B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FE433517-BA51-1D03-2230-5F6AF6A58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Tax Rate Summary</a:t>
            </a:r>
          </a:p>
        </p:txBody>
      </p:sp>
    </p:spTree>
    <p:extLst>
      <p:ext uri="{BB962C8B-B14F-4D97-AF65-F5344CB8AC3E}">
        <p14:creationId xmlns:p14="http://schemas.microsoft.com/office/powerpoint/2010/main" val="2998880214"/>
      </p:ext>
    </p:extLst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Items that Affect the Tax Rate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4145D1-75D8-E2CE-B607-2CECB8036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07115"/>
              </p:ext>
            </p:extLst>
          </p:nvPr>
        </p:nvGraphicFramePr>
        <p:xfrm>
          <a:off x="625474" y="1524000"/>
          <a:ext cx="8213725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Binary Worksheet" r:id="rId3" imgW="7894479" imgH="6842689" progId="Excel.SheetBinaryMacroEnabled.12">
                  <p:link updateAutomatic="1"/>
                </p:oleObj>
              </mc:Choice>
              <mc:Fallback>
                <p:oleObj name="Binary Worksheet" r:id="rId3" imgW="7894479" imgH="6842689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474" y="1524000"/>
                        <a:ext cx="8213725" cy="532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03E3-C09F-FBBE-7443-96E56A92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Municipal Rate break out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F4F5D1-67CD-C4E9-91B3-16C0C4975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22811"/>
              </p:ext>
            </p:extLst>
          </p:nvPr>
        </p:nvGraphicFramePr>
        <p:xfrm>
          <a:off x="685800" y="1524000"/>
          <a:ext cx="57150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Binary Worksheet" r:id="rId3" imgW="3649967" imgH="7734123" progId="Excel.SheetBinaryMacroEnabled.12">
                  <p:link updateAutomatic="1"/>
                </p:oleObj>
              </mc:Choice>
              <mc:Fallback>
                <p:oleObj name="Binary Worksheet" r:id="rId3" imgW="3649967" imgH="7734123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524000"/>
                        <a:ext cx="5715000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617640"/>
      </p:ext>
    </p:extLst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/>
              <a:t>Default Budget</a:t>
            </a:r>
          </a:p>
        </p:txBody>
      </p:sp>
    </p:spTree>
    <p:extLst>
      <p:ext uri="{BB962C8B-B14F-4D97-AF65-F5344CB8AC3E}">
        <p14:creationId xmlns:p14="http://schemas.microsoft.com/office/powerpoint/2010/main" val="3322384998"/>
      </p:ext>
    </p:extLst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Default Budget Calculation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C1B4F22-9608-A760-A05F-C5D4E549E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01200"/>
              </p:ext>
            </p:extLst>
          </p:nvPr>
        </p:nvGraphicFramePr>
        <p:xfrm>
          <a:off x="609600" y="1600200"/>
          <a:ext cx="762000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r:id="rId4" imgW="6073100" imgH="5044511" progId="Excel.Sheet.12">
                  <p:link updateAutomatic="1"/>
                </p:oleObj>
              </mc:Choice>
              <mc:Fallback>
                <p:oleObj name="Worksheet" r:id="rId4" imgW="6073100" imgH="50445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600200"/>
                        <a:ext cx="7620000" cy="504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Default Tax Rate Comparison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32E28D-F4E2-7E92-6152-4C8531CC3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52354"/>
              </p:ext>
            </p:extLst>
          </p:nvPr>
        </p:nvGraphicFramePr>
        <p:xfrm>
          <a:off x="609600" y="1600199"/>
          <a:ext cx="8305799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Worksheet" r:id="rId3" imgW="6073100" imgH="6675120" progId="Excel.Sheet.12">
                  <p:link updateAutomatic="1"/>
                </p:oleObj>
              </mc:Choice>
              <mc:Fallback>
                <p:oleObj name="Worksheet" r:id="rId3" imgW="6073100" imgH="66751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600199"/>
                        <a:ext cx="8305799" cy="516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Budget Dates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 dirty="0"/>
              <a:t>Deliberative Session</a:t>
            </a:r>
          </a:p>
          <a:p>
            <a:pPr eaLnBrk="1" hangingPunct="1">
              <a:buNone/>
            </a:pPr>
            <a:r>
              <a:rPr lang="en-US" altLang="en-US" sz="2400" dirty="0"/>
              <a:t>	Wednesday, March 11, 2026 –- 7:00 pm</a:t>
            </a:r>
          </a:p>
          <a:p>
            <a:pPr lvl="2" eaLnBrk="1" hangingPunct="1">
              <a:buNone/>
            </a:pPr>
            <a:r>
              <a:rPr lang="en-US" altLang="en-US" dirty="0"/>
              <a:t>James </a:t>
            </a:r>
            <a:r>
              <a:rPr lang="en-US" altLang="en-US" dirty="0" err="1"/>
              <a:t>Mastricola</a:t>
            </a:r>
            <a:r>
              <a:rPr lang="en-US" altLang="en-US" dirty="0"/>
              <a:t> Upper Elementary School All Purpose Room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u="sng" dirty="0"/>
              <a:t>Annual Voting Day</a:t>
            </a:r>
            <a:r>
              <a:rPr lang="en-US" altLang="en-US" sz="2400" dirty="0"/>
              <a:t> </a:t>
            </a:r>
          </a:p>
          <a:p>
            <a:pPr eaLnBrk="1" hangingPunct="1">
              <a:buNone/>
            </a:pPr>
            <a:r>
              <a:rPr lang="en-US" altLang="en-US" sz="2400" dirty="0"/>
              <a:t>	Tuesday, April 14, 2026 – 7:00 am – 7:00 pm</a:t>
            </a:r>
          </a:p>
          <a:p>
            <a:pPr lvl="1"/>
            <a:r>
              <a:rPr lang="en-US" altLang="en-US" sz="1800" dirty="0"/>
              <a:t>Merrimack High School, </a:t>
            </a:r>
            <a:r>
              <a:rPr lang="en-US" sz="1800" dirty="0"/>
              <a:t>38 McElwain St.</a:t>
            </a:r>
            <a:endParaRPr lang="en-US" altLang="en-US" sz="1800" dirty="0"/>
          </a:p>
          <a:p>
            <a:pPr lvl="1"/>
            <a:r>
              <a:rPr lang="en-US" altLang="en-US" sz="1800" dirty="0"/>
              <a:t>Merrimack Middle School, 31 Madeline Bennett Lane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100" dirty="0"/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5D1A-0F76-2343-661A-4CE47B69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Purchase of Land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66B61B7-9DFB-4AAC-9D59-F4F399EF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876800"/>
          </a:xfrm>
        </p:spPr>
        <p:txBody>
          <a:bodyPr/>
          <a:lstStyle/>
          <a:p>
            <a:r>
              <a:rPr lang="en-US" altLang="en-US" sz="2800" dirty="0"/>
              <a:t>Purchase of +/- 61.4 acres (Tax Map 5D-2/010 &amp; 5D-2/009) </a:t>
            </a:r>
          </a:p>
          <a:p>
            <a:pPr lvl="1"/>
            <a:r>
              <a:rPr lang="en-US" altLang="en-US" dirty="0"/>
              <a:t>$1,900,000 </a:t>
            </a:r>
          </a:p>
          <a:p>
            <a:pPr lvl="1"/>
            <a:r>
              <a:rPr lang="en-US" altLang="en-US" dirty="0"/>
              <a:t>Current Land Bank CRF </a:t>
            </a:r>
            <a:r>
              <a:rPr lang="en-US" altLang="en-US" sz="2400" dirty="0"/>
              <a:t>$492,815</a:t>
            </a:r>
          </a:p>
          <a:p>
            <a:r>
              <a:rPr lang="en-US" altLang="en-US" sz="2800" dirty="0"/>
              <a:t>Potential usage	</a:t>
            </a:r>
          </a:p>
          <a:p>
            <a:pPr lvl="1"/>
            <a:r>
              <a:rPr lang="en-US" altLang="en-US" dirty="0"/>
              <a:t>Safety Complex</a:t>
            </a:r>
          </a:p>
          <a:p>
            <a:pPr lvl="1"/>
            <a:r>
              <a:rPr lang="en-US" altLang="en-US" dirty="0"/>
              <a:t>Athletic Fields</a:t>
            </a:r>
          </a:p>
          <a:p>
            <a:pPr lvl="1"/>
            <a:r>
              <a:rPr lang="en-US" altLang="en-US" dirty="0"/>
              <a:t>Future Town Buildings</a:t>
            </a:r>
            <a:r>
              <a:rPr lang="en-US" altLang="en-US" sz="2400" dirty="0"/>
              <a:t>	</a:t>
            </a:r>
          </a:p>
          <a:p>
            <a:endParaRPr lang="en-US" altLang="en-US" sz="1600" dirty="0"/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>
            <a:extLst>
              <a:ext uri="{FF2B5EF4-FFF2-40B4-BE49-F238E27FC236}">
                <a16:creationId xmlns:a16="http://schemas.microsoft.com/office/drawing/2014/main" id="{90B75949-4108-1F3B-C296-E3ABE52A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7F00-DB52-C960-68B7-0F82580B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5D07A-2546-1488-45B3-F30E35CEA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00872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AF96-018F-1CAA-8D43-5B3697B1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/>
              <a:t>Proposed 10-year Repayment Schedule</a:t>
            </a:r>
            <a:br>
              <a:rPr lang="en-US" altLang="en-US" sz="3200" dirty="0"/>
            </a:br>
            <a:r>
              <a:rPr lang="en-US" altLang="en-US" sz="3200" dirty="0"/>
              <a:t>Based on Single family home of $424,650</a:t>
            </a:r>
            <a:endParaRPr lang="en-US" sz="3200" dirty="0"/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3A315E83-4C69-13D1-9E99-A0AC04EEB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736725"/>
          <a:ext cx="8305800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6118900" imgH="3383280" progId="Excel.Sheet.8">
                  <p:link updateAutomatic="1"/>
                </p:oleObj>
              </mc:Choice>
              <mc:Fallback>
                <p:oleObj name="Worksheet" r:id="rId3" imgW="6118900" imgH="3383280" progId="Excel.Sheet.8">
                  <p:link updateAutomatic="1"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3A315E83-4C69-13D1-9E99-A0AC04EEB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36725"/>
                        <a:ext cx="8305800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5198-910F-BCAE-57FB-1CD861D9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/>
              <a:t>Proposed 5-year Repayment Schedule</a:t>
            </a:r>
            <a:br>
              <a:rPr lang="en-US" altLang="en-US" sz="3200" dirty="0"/>
            </a:br>
            <a:r>
              <a:rPr lang="en-US" altLang="en-US" sz="3200" dirty="0"/>
              <a:t>Based on Single family home of $424,650</a:t>
            </a:r>
            <a:endParaRPr lang="en-US" sz="3200" dirty="0"/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192E83AD-8749-B1A8-7B79-3D0EDBB6E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752600"/>
          <a:ext cx="822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6118900" imgH="2392751" progId="Excel.Sheet.8">
                  <p:link updateAutomatic="1"/>
                </p:oleObj>
              </mc:Choice>
              <mc:Fallback>
                <p:oleObj name="Worksheet" r:id="rId3" imgW="6118900" imgH="2392751" progId="Excel.Sheet.8">
                  <p:link updateAutomatic="1"/>
                  <p:pic>
                    <p:nvPicPr>
                      <p:cNvPr id="13315" name="Object 3">
                        <a:extLst>
                          <a:ext uri="{FF2B5EF4-FFF2-40B4-BE49-F238E27FC236}">
                            <a16:creationId xmlns:a16="http://schemas.microsoft.com/office/drawing/2014/main" id="{192E83AD-8749-B1A8-7B79-3D0EDBB6E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229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C06C-D2AF-FC69-8D83-7973230B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9DE6BB4F-F7A5-D204-2D08-2AE9434D9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7543800" cy="2209800"/>
          </a:xfrm>
        </p:spPr>
        <p:txBody>
          <a:bodyPr/>
          <a:lstStyle/>
          <a:p>
            <a:pPr algn="ctr"/>
            <a:r>
              <a:rPr lang="en-US" altLang="en-US" sz="4400" dirty="0"/>
              <a:t>Budget Summary 2026-27</a:t>
            </a:r>
          </a:p>
        </p:txBody>
      </p:sp>
    </p:spTree>
    <p:extLst>
      <p:ext uri="{BB962C8B-B14F-4D97-AF65-F5344CB8AC3E}">
        <p14:creationId xmlns:p14="http://schemas.microsoft.com/office/powerpoint/2010/main" val="1851185669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54884</TotalTime>
  <Words>757</Words>
  <Application>Microsoft Office PowerPoint</Application>
  <PresentationFormat>On-screen Show (4:3)</PresentationFormat>
  <Paragraphs>198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18</vt:i4>
      </vt:variant>
      <vt:variant>
        <vt:lpstr>Slide Titles</vt:lpstr>
      </vt:variant>
      <vt:variant>
        <vt:i4>39</vt:i4>
      </vt:variant>
    </vt:vector>
  </HeadingPairs>
  <TitlesOfParts>
    <vt:vector size="61" baseType="lpstr">
      <vt:lpstr>Arial</vt:lpstr>
      <vt:lpstr>Times New Roman</vt:lpstr>
      <vt:lpstr>Wingdings</vt:lpstr>
      <vt:lpstr>Layers</vt:lpstr>
      <vt:lpstr>???</vt:lpstr>
      <vt:lpstr>???</vt:lpstr>
      <vt:lpstr>???</vt:lpstr>
      <vt:lpstr>???</vt:lpstr>
      <vt:lpstr>???</vt:lpstr>
      <vt:lpstr>???</vt:lpstr>
      <vt:lpstr>???</vt:lpstr>
      <vt:lpstr>file:///C:\Users\pmicali\AppData\Roaming\Microsoft\Excel\Copy%20of%20Budget%20tm%20summary%20documents%202026-27%20(version%201).xlsb!summary%20one%20(4)!R1C1:R32C7</vt:lpstr>
      <vt:lpstr>???</vt:lpstr>
      <vt:lpstr>file:///H:\Budget%202026-27\tc\Council%20Deliberations%202026-27%20012126.xlsx!council%20adjustments%202-12-26%20!R10C1:R38C6</vt:lpstr>
      <vt:lpstr>file:///C:\Users\pmicali\AppData\Roaming\Microsoft\Excel\Copy%20of%20Budget%20tm%20summary%20documents%202026-27%20(version%201).xlsb!summary%20one%20after%20cut!R1C1:R26C7</vt:lpstr>
      <vt:lpstr>file:///C:\Users\pmicali\AppData\Roaming\Microsoft\Excel\Copy%20of%20Budget%20tm%20summary%20documents%202026-27%20(version%201).xlsb!crf%20Purchases!R4C1:R55C5</vt:lpstr>
      <vt:lpstr>file:///\\tom-fs01\finance\Shared\Finance%20Data\Budget%202026-27\tm%20budget\Copy%20of%20Budget%20tm%20summary%20documents%202026-27.xlsx!crf%20funding!R1C1:R28C8</vt:lpstr>
      <vt:lpstr>file:///C:\Users\pmicali\AppData\Roaming\Microsoft\Excel\Copy%20of%20Budget%20tm%20summary%20documents%202026-27%20(version%201).xlsb!crf%20funding!R35C1:R36C8</vt:lpstr>
      <vt:lpstr>file:///C:\Users\pmicali\AppData\Roaming\Microsoft\Excel\Copy%20of%20Budget%20tm%20summary%20documents%202026-27%20(version%201).xlsb!summary%20one%20(5)!R1C1:R34C7</vt:lpstr>
      <vt:lpstr>file:///C:\Users\pmicali\AppData\Roaming\Microsoft\Excel\Copy%20of%20Budget%20tm%20summary%20documents%202026-27%20(version%201).xlsb!Sheet5!R2C1:R42C3</vt:lpstr>
      <vt:lpstr>file:///H:\Budget%202026-27\tc\Default%20Budget%202026-27%20ptm.xlsx!2026-27%20Default!R1C1:R28C3</vt:lpstr>
      <vt:lpstr>file:///H:\Budget%202026-27\tc\Default%20Budget%202026-27%20ptm.xlsx!2026-27%20Default!R29C1:R72C3</vt:lpstr>
      <vt:lpstr>Merrimack Town Council Public Hearing February 12, 2026</vt:lpstr>
      <vt:lpstr>Proposed Issuance of Debt</vt:lpstr>
      <vt:lpstr>Compost Energy Efficiency Enhancements </vt:lpstr>
      <vt:lpstr>Purchase of Land</vt:lpstr>
      <vt:lpstr>PowerPoint Presentation</vt:lpstr>
      <vt:lpstr>PowerPoint Presentation</vt:lpstr>
      <vt:lpstr>Proposed 10-year Repayment Schedule Based on Single family home of $424,650</vt:lpstr>
      <vt:lpstr>Proposed 5-year Repayment Schedule Based on Single family home of $424,650</vt:lpstr>
      <vt:lpstr>Budget Summary 2026-27</vt:lpstr>
      <vt:lpstr>Terminology</vt:lpstr>
      <vt:lpstr>Tax Rate 2025</vt:lpstr>
      <vt:lpstr>Tax Rate 2025 Over $100 Million in Collections</vt:lpstr>
      <vt:lpstr>Typical Bill for Assessed Value of $371,200 Home for 2025</vt:lpstr>
      <vt:lpstr>Municipal Tax Bill Broken Down by Department ($1,626)</vt:lpstr>
      <vt:lpstr>Municipal Tax Bill Broken Down by Department ($1,626)</vt:lpstr>
      <vt:lpstr>Estimated 2026 Tax Rate Summary</vt:lpstr>
      <vt:lpstr>Budget Highlights Cont.</vt:lpstr>
      <vt:lpstr>Budget Highlights Cont.</vt:lpstr>
      <vt:lpstr>Budget Highlights Cont.</vt:lpstr>
      <vt:lpstr>Budget Highlights Cont.</vt:lpstr>
      <vt:lpstr>Budget Highlights Cont.</vt:lpstr>
      <vt:lpstr>Budget Highlights Cont.</vt:lpstr>
      <vt:lpstr>Use of Fund Balance</vt:lpstr>
      <vt:lpstr>Non-union Pay Raise and Additional Cost Cutting Measures</vt:lpstr>
      <vt:lpstr>Estimated Budget Tax Rate after cuts</vt:lpstr>
      <vt:lpstr>CRF Purchases Change from prior years</vt:lpstr>
      <vt:lpstr>Budget Highlights Capital Reserve Fund (CRF) Purchases in 2026-27  No longer in Operating Budget</vt:lpstr>
      <vt:lpstr>CRF General Fund Deposits</vt:lpstr>
      <vt:lpstr>Budget Highlights CRF Deposits</vt:lpstr>
      <vt:lpstr>CRF WWTF Fund Deposit</vt:lpstr>
      <vt:lpstr>Budget Highlights CRF Deposits</vt:lpstr>
      <vt:lpstr>Important Budget Dates</vt:lpstr>
      <vt:lpstr>Tax Rate Summary</vt:lpstr>
      <vt:lpstr>Items that Affect the Tax Rate</vt:lpstr>
      <vt:lpstr>Tax Municipal Rate break out</vt:lpstr>
      <vt:lpstr>Default Budget</vt:lpstr>
      <vt:lpstr>Default Budget Calculation</vt:lpstr>
      <vt:lpstr>Default Tax Rate Comparison</vt:lpstr>
      <vt:lpstr>Important Budget Dates</vt:lpstr>
    </vt:vector>
  </TitlesOfParts>
  <Company>Merrimack Town Manager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Merrimack 2009/2010 Town Council Proposed Budget</dc:title>
  <dc:creator>Keith Hickey</dc:creator>
  <cp:lastModifiedBy>Paul Calabria</cp:lastModifiedBy>
  <cp:revision>285</cp:revision>
  <cp:lastPrinted>2025-02-10T18:37:13Z</cp:lastPrinted>
  <dcterms:created xsi:type="dcterms:W3CDTF">2009-02-17T20:51:39Z</dcterms:created>
  <dcterms:modified xsi:type="dcterms:W3CDTF">2026-02-17T20:17:14Z</dcterms:modified>
</cp:coreProperties>
</file>